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7772400" cy="10058400"/>
  <p:notesSz cx="7772400" cy="10058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jp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445260" cy="10058400"/>
          </a:xfrm>
          <a:custGeom>
            <a:avLst/>
            <a:gdLst/>
            <a:ahLst/>
            <a:cxnLst/>
            <a:rect l="l" t="t" r="r" b="b"/>
            <a:pathLst>
              <a:path w="1445260" h="10058400">
                <a:moveTo>
                  <a:pt x="1444752" y="0"/>
                </a:moveTo>
                <a:lnTo>
                  <a:pt x="0" y="0"/>
                </a:lnTo>
                <a:lnTo>
                  <a:pt x="0" y="10058400"/>
                </a:lnTo>
                <a:lnTo>
                  <a:pt x="1444752" y="10058400"/>
                </a:lnTo>
                <a:lnTo>
                  <a:pt x="1444752" y="0"/>
                </a:lnTo>
                <a:close/>
              </a:path>
            </a:pathLst>
          </a:custGeom>
          <a:solidFill>
            <a:srgbClr val="34C1E3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25804" y="228600"/>
            <a:ext cx="993141" cy="106070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jpg"/><Relationship Id="rId4" Type="http://schemas.openxmlformats.org/officeDocument/2006/relationships/slide" Target="slide2.xml"/><Relationship Id="rId5" Type="http://schemas.openxmlformats.org/officeDocument/2006/relationships/slide" Target="slide1.xml"/><Relationship Id="rId6" Type="http://schemas.openxmlformats.org/officeDocument/2006/relationships/image" Target="../media/image4.jpg"/><Relationship Id="rId7" Type="http://schemas.openxmlformats.org/officeDocument/2006/relationships/image" Target="../media/image5.png"/><Relationship Id="rId8" Type="http://schemas.openxmlformats.org/officeDocument/2006/relationships/hyperlink" Target="https://www.centralplainsdairy.com/product-press-release-form/" TargetMode="External"/><Relationship Id="rId9" Type="http://schemas.openxmlformats.org/officeDocument/2006/relationships/hyperlink" Target="mailto:renee@centralplainsdairyexpo.com" TargetMode="External"/><Relationship Id="rId10" Type="http://schemas.openxmlformats.org/officeDocument/2006/relationships/image" Target="../media/image6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jpg"/><Relationship Id="rId4" Type="http://schemas.openxmlformats.org/officeDocument/2006/relationships/slide" Target="slide2.xml"/><Relationship Id="rId5" Type="http://schemas.openxmlformats.org/officeDocument/2006/relationships/slide" Target="slide1.xml"/><Relationship Id="rId6" Type="http://schemas.openxmlformats.org/officeDocument/2006/relationships/image" Target="../media/image4.jp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jpg"/><Relationship Id="rId4" Type="http://schemas.openxmlformats.org/officeDocument/2006/relationships/slide" Target="slide2.xml"/><Relationship Id="rId5" Type="http://schemas.openxmlformats.org/officeDocument/2006/relationships/slide" Target="slide1.xml"/><Relationship Id="rId6" Type="http://schemas.openxmlformats.org/officeDocument/2006/relationships/image" Target="../media/image4.jpg"/><Relationship Id="rId7" Type="http://schemas.openxmlformats.org/officeDocument/2006/relationships/hyperlink" Target="mailto:krista@foxprintsd.com" TargetMode="Externa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2.png"/><Relationship Id="rId3" Type="http://schemas.openxmlformats.org/officeDocument/2006/relationships/image" Target="../media/image3.jpg"/><Relationship Id="rId4" Type="http://schemas.openxmlformats.org/officeDocument/2006/relationships/slide" Target="slide2.xml"/><Relationship Id="rId5" Type="http://schemas.openxmlformats.org/officeDocument/2006/relationships/slide" Target="slide1.xml"/><Relationship Id="rId6" Type="http://schemas.openxmlformats.org/officeDocument/2006/relationships/image" Target="../media/image4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-12700" y="1772008"/>
            <a:ext cx="393700" cy="651319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855"/>
              </a:lnSpc>
            </a:pP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w</a:t>
            </a:r>
            <a:r>
              <a:rPr dirty="0" sz="2900" spc="2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w</a:t>
            </a:r>
            <a:r>
              <a:rPr dirty="0" sz="2900" spc="2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w</a:t>
            </a:r>
            <a:r>
              <a:rPr dirty="0" sz="2900" spc="-16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dirty="0" sz="2900" spc="-2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dirty="0" sz="2900" spc="-5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l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p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l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d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dirty="0" sz="2900" spc="2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dirty="0" sz="2900" spc="-17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dirty="0" sz="2900" spc="-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spc="-60" b="1">
                <a:solidFill>
                  <a:srgbClr val="231F20"/>
                </a:solidFill>
                <a:latin typeface="Calibri"/>
                <a:cs typeface="Calibri"/>
              </a:rPr>
              <a:t>m</a:t>
            </a:r>
            <a:endParaRPr sz="2900">
              <a:latin typeface="Calibri"/>
              <a:cs typeface="Calibri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2813" y="8613647"/>
            <a:ext cx="1119125" cy="930605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92411" y="9343897"/>
            <a:ext cx="12598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6A8086"/>
                </a:solidFill>
                <a:latin typeface="Century Gothic"/>
                <a:cs typeface="Century Gothic"/>
              </a:rPr>
              <a:t>#CPDE2023</a:t>
            </a:r>
            <a:endParaRPr sz="1800">
              <a:latin typeface="Century Gothic"/>
              <a:cs typeface="Century Gothic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312674" y="0"/>
            <a:ext cx="1202690" cy="10058400"/>
            <a:chOff x="312674" y="0"/>
            <a:chExt cx="1202690" cy="10058400"/>
          </a:xfrm>
        </p:grpSpPr>
        <p:sp>
          <p:nvSpPr>
            <p:cNvPr id="6" name="object 6" descr=""/>
            <p:cNvSpPr/>
            <p:nvPr/>
          </p:nvSpPr>
          <p:spPr>
            <a:xfrm>
              <a:off x="1444752" y="0"/>
              <a:ext cx="36830" cy="10058400"/>
            </a:xfrm>
            <a:custGeom>
              <a:avLst/>
              <a:gdLst/>
              <a:ahLst/>
              <a:cxnLst/>
              <a:rect l="l" t="t" r="r" b="b"/>
              <a:pathLst>
                <a:path w="36830" h="10058400">
                  <a:moveTo>
                    <a:pt x="36575" y="0"/>
                  </a:moveTo>
                  <a:lnTo>
                    <a:pt x="0" y="0"/>
                  </a:lnTo>
                  <a:lnTo>
                    <a:pt x="0" y="10058400"/>
                  </a:lnTo>
                  <a:lnTo>
                    <a:pt x="36575" y="10058400"/>
                  </a:lnTo>
                  <a:lnTo>
                    <a:pt x="36575" y="0"/>
                  </a:lnTo>
                  <a:close/>
                </a:path>
              </a:pathLst>
            </a:custGeom>
            <a:solidFill>
              <a:srgbClr val="FAAA44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1356" y="8281479"/>
              <a:ext cx="1053395" cy="414400"/>
            </a:xfrm>
            <a:prstGeom prst="rect">
              <a:avLst/>
            </a:prstGeom>
          </p:spPr>
        </p:pic>
        <p:sp>
          <p:nvSpPr>
            <p:cNvPr id="8" name="object 8" descr=""/>
            <p:cNvSpPr/>
            <p:nvPr/>
          </p:nvSpPr>
          <p:spPr>
            <a:xfrm>
              <a:off x="312674" y="8258619"/>
              <a:ext cx="1202690" cy="498475"/>
            </a:xfrm>
            <a:custGeom>
              <a:avLst/>
              <a:gdLst/>
              <a:ahLst/>
              <a:cxnLst/>
              <a:rect l="l" t="t" r="r" b="b"/>
              <a:pathLst>
                <a:path w="1202690" h="498475">
                  <a:moveTo>
                    <a:pt x="1202436" y="0"/>
                  </a:moveTo>
                  <a:lnTo>
                    <a:pt x="0" y="0"/>
                  </a:lnTo>
                  <a:lnTo>
                    <a:pt x="0" y="498348"/>
                  </a:lnTo>
                  <a:lnTo>
                    <a:pt x="1202436" y="498348"/>
                  </a:lnTo>
                  <a:lnTo>
                    <a:pt x="1202436" y="0"/>
                  </a:lnTo>
                  <a:close/>
                </a:path>
              </a:pathLst>
            </a:custGeom>
            <a:solidFill>
              <a:srgbClr val="FFFFFF">
                <a:alpha val="75000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378599" y="8319960"/>
              <a:ext cx="1074420" cy="375285"/>
            </a:xfrm>
            <a:custGeom>
              <a:avLst/>
              <a:gdLst/>
              <a:ahLst/>
              <a:cxnLst/>
              <a:rect l="l" t="t" r="r" b="b"/>
              <a:pathLst>
                <a:path w="1074420" h="375284">
                  <a:moveTo>
                    <a:pt x="1074420" y="0"/>
                  </a:moveTo>
                  <a:lnTo>
                    <a:pt x="0" y="0"/>
                  </a:lnTo>
                  <a:lnTo>
                    <a:pt x="0" y="374903"/>
                  </a:lnTo>
                  <a:lnTo>
                    <a:pt x="1074420" y="374903"/>
                  </a:lnTo>
                  <a:lnTo>
                    <a:pt x="10744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412416" y="8318817"/>
            <a:ext cx="1002030" cy="3327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ts val="1210"/>
              </a:lnSpc>
              <a:spcBef>
                <a:spcPts val="100"/>
              </a:spcBef>
            </a:pP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Central</a:t>
            </a:r>
            <a:r>
              <a:rPr dirty="0" sz="1100" spc="-5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Plains</a:t>
            </a:r>
            <a:endParaRPr sz="1100">
              <a:latin typeface="Calibri"/>
              <a:cs typeface="Calibri"/>
            </a:endParaRPr>
          </a:p>
          <a:p>
            <a:pPr algn="r" marR="6350">
              <a:lnSpc>
                <a:spcPts val="1210"/>
              </a:lnSpc>
            </a:pP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Dairy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Foundation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11" name="object 11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1356" y="7522400"/>
            <a:ext cx="1053395" cy="414400"/>
          </a:xfrm>
          <a:prstGeom prst="rect">
            <a:avLst/>
          </a:prstGeom>
        </p:spPr>
      </p:pic>
      <p:sp>
        <p:nvSpPr>
          <p:cNvPr id="12" name="object 12" descr=""/>
          <p:cNvSpPr txBox="1"/>
          <p:nvPr/>
        </p:nvSpPr>
        <p:spPr>
          <a:xfrm>
            <a:off x="695397" y="7559738"/>
            <a:ext cx="718185" cy="3327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210"/>
              </a:lnSpc>
              <a:spcBef>
                <a:spcPts val="100"/>
              </a:spcBef>
            </a:pP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  <a:hlinkClick r:id="rId4" action="ppaction://hlinksldjump"/>
              </a:rPr>
              <a:t>Sponsorship</a:t>
            </a:r>
            <a:endParaRPr sz="1100">
              <a:latin typeface="Calibri"/>
              <a:cs typeface="Calibri"/>
            </a:endParaRPr>
          </a:p>
          <a:p>
            <a:pPr marL="33020">
              <a:lnSpc>
                <a:spcPts val="1210"/>
              </a:lnSpc>
            </a:pP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  <a:hlinkClick r:id="rId4" action="ppaction://hlinksldjump"/>
              </a:rPr>
              <a:t>Information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13" name="object 1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1356" y="6763334"/>
            <a:ext cx="1053395" cy="414387"/>
          </a:xfrm>
          <a:prstGeom prst="rect">
            <a:avLst/>
          </a:prstGeom>
        </p:spPr>
      </p:pic>
      <p:sp>
        <p:nvSpPr>
          <p:cNvPr id="14" name="object 14" descr=""/>
          <p:cNvSpPr txBox="1"/>
          <p:nvPr/>
        </p:nvSpPr>
        <p:spPr>
          <a:xfrm>
            <a:off x="841576" y="6800659"/>
            <a:ext cx="572135" cy="332740"/>
          </a:xfrm>
          <a:prstGeom prst="rect">
            <a:avLst/>
          </a:prstGeom>
        </p:spPr>
        <p:txBody>
          <a:bodyPr wrap="square" lIns="0" tIns="40640" rIns="0" bIns="0" rtlCol="0" vert="horz">
            <a:spAutoFit/>
          </a:bodyPr>
          <a:lstStyle/>
          <a:p>
            <a:pPr marL="12700" marR="5080" indent="235585">
              <a:lnSpc>
                <a:spcPts val="1100"/>
              </a:lnSpc>
              <a:spcBef>
                <a:spcPts val="320"/>
              </a:spcBef>
            </a:pP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  <a:hlinkClick r:id="rId5" action="ppaction://hlinksldjump"/>
              </a:rPr>
              <a:t>Show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  <a:hlinkClick r:id="rId5" action="ppaction://hlinksldjump"/>
              </a:rPr>
              <a:t>Magazine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15" name="object 1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1356" y="6004255"/>
            <a:ext cx="1053395" cy="414388"/>
          </a:xfrm>
          <a:prstGeom prst="rect">
            <a:avLst/>
          </a:prstGeom>
        </p:spPr>
      </p:pic>
      <p:sp>
        <p:nvSpPr>
          <p:cNvPr id="16" name="object 16" descr=""/>
          <p:cNvSpPr txBox="1"/>
          <p:nvPr/>
        </p:nvSpPr>
        <p:spPr>
          <a:xfrm>
            <a:off x="836801" y="6041580"/>
            <a:ext cx="577215" cy="332740"/>
          </a:xfrm>
          <a:prstGeom prst="rect">
            <a:avLst/>
          </a:prstGeom>
        </p:spPr>
        <p:txBody>
          <a:bodyPr wrap="square" lIns="0" tIns="40640" rIns="0" bIns="0" rtlCol="0" vert="horz">
            <a:spAutoFit/>
          </a:bodyPr>
          <a:lstStyle/>
          <a:p>
            <a:pPr marL="12700" marR="5080" indent="43815">
              <a:lnSpc>
                <a:spcPts val="1100"/>
              </a:lnSpc>
              <a:spcBef>
                <a:spcPts val="320"/>
              </a:spcBef>
            </a:pP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Exhibitor Insurance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17" name="object 17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1356" y="5245163"/>
            <a:ext cx="1053395" cy="414400"/>
          </a:xfrm>
          <a:prstGeom prst="rect">
            <a:avLst/>
          </a:prstGeom>
        </p:spPr>
      </p:pic>
      <p:sp>
        <p:nvSpPr>
          <p:cNvPr id="18" name="object 18" descr=""/>
          <p:cNvSpPr txBox="1"/>
          <p:nvPr/>
        </p:nvSpPr>
        <p:spPr>
          <a:xfrm>
            <a:off x="664905" y="5282501"/>
            <a:ext cx="749300" cy="3327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715">
              <a:lnSpc>
                <a:spcPts val="1210"/>
              </a:lnSpc>
              <a:spcBef>
                <a:spcPts val="100"/>
              </a:spcBef>
            </a:pP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Membership</a:t>
            </a:r>
            <a:endParaRPr sz="1100">
              <a:latin typeface="Calibri"/>
              <a:cs typeface="Calibri"/>
            </a:endParaRPr>
          </a:p>
          <a:p>
            <a:pPr algn="r" marR="5080">
              <a:lnSpc>
                <a:spcPts val="1210"/>
              </a:lnSpc>
            </a:pP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Application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19" name="object 19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1356" y="4422076"/>
            <a:ext cx="1053395" cy="414400"/>
          </a:xfrm>
          <a:prstGeom prst="rect">
            <a:avLst/>
          </a:prstGeom>
        </p:spPr>
      </p:pic>
      <p:sp>
        <p:nvSpPr>
          <p:cNvPr id="20" name="object 20" descr=""/>
          <p:cNvSpPr txBox="1"/>
          <p:nvPr/>
        </p:nvSpPr>
        <p:spPr>
          <a:xfrm>
            <a:off x="747989" y="4459414"/>
            <a:ext cx="666115" cy="3327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ts val="1210"/>
              </a:lnSpc>
              <a:spcBef>
                <a:spcPts val="100"/>
              </a:spcBef>
            </a:pP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Booth</a:t>
            </a:r>
            <a:endParaRPr sz="1100">
              <a:latin typeface="Calibri"/>
              <a:cs typeface="Calibri"/>
            </a:endParaRPr>
          </a:p>
          <a:p>
            <a:pPr algn="r" marR="5080">
              <a:lnSpc>
                <a:spcPts val="1210"/>
              </a:lnSpc>
            </a:pP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Application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21" name="object 21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1356" y="3534981"/>
            <a:ext cx="1053395" cy="414400"/>
          </a:xfrm>
          <a:prstGeom prst="rect">
            <a:avLst/>
          </a:prstGeom>
        </p:spPr>
      </p:pic>
      <p:sp>
        <p:nvSpPr>
          <p:cNvPr id="22" name="object 22" descr=""/>
          <p:cNvSpPr txBox="1"/>
          <p:nvPr/>
        </p:nvSpPr>
        <p:spPr>
          <a:xfrm>
            <a:off x="641440" y="3572319"/>
            <a:ext cx="772160" cy="332740"/>
          </a:xfrm>
          <a:prstGeom prst="rect">
            <a:avLst/>
          </a:prstGeom>
        </p:spPr>
        <p:txBody>
          <a:bodyPr wrap="square" lIns="0" tIns="40640" rIns="0" bIns="0" rtlCol="0" vert="horz">
            <a:spAutoFit/>
          </a:bodyPr>
          <a:lstStyle/>
          <a:p>
            <a:pPr marL="12700" marR="5080" indent="521334">
              <a:lnSpc>
                <a:spcPts val="1100"/>
              </a:lnSpc>
              <a:spcBef>
                <a:spcPts val="320"/>
              </a:spcBef>
            </a:pP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Star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Sponsorships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23" name="object 23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71741" y="2647886"/>
            <a:ext cx="1073010" cy="414400"/>
          </a:xfrm>
          <a:prstGeom prst="rect">
            <a:avLst/>
          </a:prstGeom>
        </p:spPr>
      </p:pic>
      <p:sp>
        <p:nvSpPr>
          <p:cNvPr id="24" name="object 24" descr=""/>
          <p:cNvSpPr txBox="1"/>
          <p:nvPr/>
        </p:nvSpPr>
        <p:spPr>
          <a:xfrm>
            <a:off x="696587" y="2685224"/>
            <a:ext cx="697230" cy="3327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ts val="1210"/>
              </a:lnSpc>
              <a:spcBef>
                <a:spcPts val="100"/>
              </a:spcBef>
            </a:pP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Exhibitor</a:t>
            </a:r>
            <a:endParaRPr sz="1100">
              <a:latin typeface="Calibri"/>
              <a:cs typeface="Calibri"/>
            </a:endParaRPr>
          </a:p>
          <a:p>
            <a:pPr algn="r" marR="5080">
              <a:lnSpc>
                <a:spcPts val="1210"/>
              </a:lnSpc>
            </a:pP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Information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25" name="object 2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1356" y="1760791"/>
            <a:ext cx="1053395" cy="414400"/>
          </a:xfrm>
          <a:prstGeom prst="rect">
            <a:avLst/>
          </a:prstGeom>
        </p:spPr>
      </p:pic>
      <p:pic>
        <p:nvPicPr>
          <p:cNvPr id="26" name="object 26" descr="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2020016" y="300645"/>
            <a:ext cx="1215263" cy="930607"/>
          </a:xfrm>
          <a:prstGeom prst="rect">
            <a:avLst/>
          </a:prstGeom>
        </p:spPr>
      </p:pic>
      <p:sp>
        <p:nvSpPr>
          <p:cNvPr id="27" name="object 27" descr=""/>
          <p:cNvSpPr txBox="1"/>
          <p:nvPr/>
        </p:nvSpPr>
        <p:spPr>
          <a:xfrm>
            <a:off x="5404486" y="5356127"/>
            <a:ext cx="1932939" cy="1244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065" marR="5080" indent="1270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solidFill>
                  <a:srgbClr val="F7A849"/>
                </a:solidFill>
                <a:latin typeface="Calibri"/>
                <a:cs typeface="Calibri"/>
              </a:rPr>
              <a:t>File</a:t>
            </a:r>
            <a:r>
              <a:rPr dirty="0" sz="2000" spc="-5" b="1">
                <a:solidFill>
                  <a:srgbClr val="F7A849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F7A849"/>
                </a:solidFill>
                <a:latin typeface="Calibri"/>
                <a:cs typeface="Calibri"/>
              </a:rPr>
              <a:t>types </a:t>
            </a:r>
            <a:r>
              <a:rPr dirty="0" sz="2000" spc="-10" b="1">
                <a:solidFill>
                  <a:srgbClr val="F7A849"/>
                </a:solidFill>
                <a:latin typeface="Calibri"/>
                <a:cs typeface="Calibri"/>
              </a:rPr>
              <a:t>should </a:t>
            </a:r>
            <a:r>
              <a:rPr dirty="0" sz="2000" b="1">
                <a:solidFill>
                  <a:srgbClr val="F7A849"/>
                </a:solidFill>
                <a:latin typeface="Calibri"/>
                <a:cs typeface="Calibri"/>
              </a:rPr>
              <a:t>be high </a:t>
            </a:r>
            <a:r>
              <a:rPr dirty="0" sz="2000" spc="-10" b="1">
                <a:solidFill>
                  <a:srgbClr val="F7A849"/>
                </a:solidFill>
                <a:latin typeface="Calibri"/>
                <a:cs typeface="Calibri"/>
              </a:rPr>
              <a:t>resolution </a:t>
            </a:r>
            <a:r>
              <a:rPr dirty="0" sz="2000" b="1">
                <a:solidFill>
                  <a:srgbClr val="F7A849"/>
                </a:solidFill>
                <a:latin typeface="Calibri"/>
                <a:cs typeface="Calibri"/>
              </a:rPr>
              <a:t>jpg</a:t>
            </a:r>
            <a:r>
              <a:rPr dirty="0" sz="2000" spc="-10" b="1">
                <a:solidFill>
                  <a:srgbClr val="F7A849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F7A849"/>
                </a:solidFill>
                <a:latin typeface="Calibri"/>
                <a:cs typeface="Calibri"/>
              </a:rPr>
              <a:t>or</a:t>
            </a:r>
            <a:r>
              <a:rPr dirty="0" sz="2000" spc="-5" b="1">
                <a:solidFill>
                  <a:srgbClr val="F7A849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F7A849"/>
                </a:solidFill>
                <a:latin typeface="Calibri"/>
                <a:cs typeface="Calibri"/>
              </a:rPr>
              <a:t>pdf </a:t>
            </a:r>
            <a:r>
              <a:rPr dirty="0" sz="2000" spc="-20" b="1">
                <a:solidFill>
                  <a:srgbClr val="F7A849"/>
                </a:solidFill>
                <a:latin typeface="Calibri"/>
                <a:cs typeface="Calibri"/>
              </a:rPr>
              <a:t>file </a:t>
            </a:r>
            <a:r>
              <a:rPr dirty="0" sz="2000" spc="-10" b="1">
                <a:solidFill>
                  <a:srgbClr val="F7A849"/>
                </a:solidFill>
                <a:latin typeface="Calibri"/>
                <a:cs typeface="Calibri"/>
              </a:rPr>
              <a:t>formats.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5446650" y="6880127"/>
            <a:ext cx="1850389" cy="9398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 indent="-1270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solidFill>
                  <a:srgbClr val="F7A849"/>
                </a:solidFill>
                <a:latin typeface="Calibri"/>
                <a:cs typeface="Calibri"/>
              </a:rPr>
              <a:t>Ad</a:t>
            </a:r>
            <a:r>
              <a:rPr dirty="0" sz="2000" spc="-45" b="1">
                <a:solidFill>
                  <a:srgbClr val="F7A849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F7A849"/>
                </a:solidFill>
                <a:latin typeface="Calibri"/>
                <a:cs typeface="Calibri"/>
              </a:rPr>
              <a:t>rates</a:t>
            </a:r>
            <a:r>
              <a:rPr dirty="0" sz="2000" spc="-45" b="1">
                <a:solidFill>
                  <a:srgbClr val="F7A849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F7A849"/>
                </a:solidFill>
                <a:latin typeface="Calibri"/>
                <a:cs typeface="Calibri"/>
              </a:rPr>
              <a:t>are</a:t>
            </a:r>
            <a:r>
              <a:rPr dirty="0" sz="2000" spc="-40" b="1">
                <a:solidFill>
                  <a:srgbClr val="F7A849"/>
                </a:solidFill>
                <a:latin typeface="Calibri"/>
                <a:cs typeface="Calibri"/>
              </a:rPr>
              <a:t> </a:t>
            </a:r>
            <a:r>
              <a:rPr dirty="0" sz="2000" spc="-25" b="1">
                <a:solidFill>
                  <a:srgbClr val="F7A849"/>
                </a:solidFill>
                <a:latin typeface="Calibri"/>
                <a:cs typeface="Calibri"/>
              </a:rPr>
              <a:t>for </a:t>
            </a:r>
            <a:r>
              <a:rPr dirty="0" sz="2000" b="1">
                <a:solidFill>
                  <a:srgbClr val="F7A849"/>
                </a:solidFill>
                <a:latin typeface="Calibri"/>
                <a:cs typeface="Calibri"/>
              </a:rPr>
              <a:t>full</a:t>
            </a:r>
            <a:r>
              <a:rPr dirty="0" sz="2000" spc="-15" b="1">
                <a:solidFill>
                  <a:srgbClr val="F7A849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F7A849"/>
                </a:solidFill>
                <a:latin typeface="Calibri"/>
                <a:cs typeface="Calibri"/>
              </a:rPr>
              <a:t>color</a:t>
            </a:r>
            <a:r>
              <a:rPr dirty="0" sz="2000" spc="-10" b="1">
                <a:solidFill>
                  <a:srgbClr val="F7A849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F7A849"/>
                </a:solidFill>
                <a:latin typeface="Calibri"/>
                <a:cs typeface="Calibri"/>
              </a:rPr>
              <a:t>or</a:t>
            </a:r>
            <a:r>
              <a:rPr dirty="0" sz="2000" spc="-10" b="1">
                <a:solidFill>
                  <a:srgbClr val="F7A849"/>
                </a:solidFill>
                <a:latin typeface="Calibri"/>
                <a:cs typeface="Calibri"/>
              </a:rPr>
              <a:t> black </a:t>
            </a:r>
            <a:r>
              <a:rPr dirty="0" sz="2000" b="1">
                <a:solidFill>
                  <a:srgbClr val="F7A849"/>
                </a:solidFill>
                <a:latin typeface="Calibri"/>
                <a:cs typeface="Calibri"/>
              </a:rPr>
              <a:t>and </a:t>
            </a:r>
            <a:r>
              <a:rPr dirty="0" sz="2000" spc="-10" b="1">
                <a:solidFill>
                  <a:srgbClr val="F7A849"/>
                </a:solidFill>
                <a:latin typeface="Calibri"/>
                <a:cs typeface="Calibri"/>
              </a:rPr>
              <a:t>white.</a:t>
            </a:r>
            <a:endParaRPr sz="2000">
              <a:latin typeface="Calibri"/>
              <a:cs typeface="Calibri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1560023" y="8701909"/>
            <a:ext cx="5955030" cy="9804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920"/>
              </a:lnSpc>
              <a:spcBef>
                <a:spcPts val="100"/>
              </a:spcBef>
            </a:pPr>
            <a:r>
              <a:rPr dirty="0" sz="1700" b="1">
                <a:solidFill>
                  <a:srgbClr val="B2CC38"/>
                </a:solidFill>
                <a:latin typeface="Calibri"/>
                <a:cs typeface="Calibri"/>
              </a:rPr>
              <a:t>New</a:t>
            </a:r>
            <a:r>
              <a:rPr dirty="0" sz="1700" spc="-30" b="1">
                <a:solidFill>
                  <a:srgbClr val="B2CC38"/>
                </a:solidFill>
                <a:latin typeface="Calibri"/>
                <a:cs typeface="Calibri"/>
              </a:rPr>
              <a:t> </a:t>
            </a:r>
            <a:r>
              <a:rPr dirty="0" sz="1700" b="1">
                <a:solidFill>
                  <a:srgbClr val="B2CC38"/>
                </a:solidFill>
                <a:latin typeface="Calibri"/>
                <a:cs typeface="Calibri"/>
              </a:rPr>
              <a:t>Product</a:t>
            </a:r>
            <a:r>
              <a:rPr dirty="0" sz="1700" spc="-25" b="1">
                <a:solidFill>
                  <a:srgbClr val="B2CC38"/>
                </a:solidFill>
                <a:latin typeface="Calibri"/>
                <a:cs typeface="Calibri"/>
              </a:rPr>
              <a:t> </a:t>
            </a:r>
            <a:r>
              <a:rPr dirty="0" sz="1700" b="1">
                <a:solidFill>
                  <a:srgbClr val="B2CC38"/>
                </a:solidFill>
                <a:latin typeface="Calibri"/>
                <a:cs typeface="Calibri"/>
              </a:rPr>
              <a:t>Press</a:t>
            </a:r>
            <a:r>
              <a:rPr dirty="0" sz="1700" spc="-25" b="1">
                <a:solidFill>
                  <a:srgbClr val="B2CC38"/>
                </a:solidFill>
                <a:latin typeface="Calibri"/>
                <a:cs typeface="Calibri"/>
              </a:rPr>
              <a:t> </a:t>
            </a:r>
            <a:r>
              <a:rPr dirty="0" sz="1700" spc="-10" b="1">
                <a:solidFill>
                  <a:srgbClr val="B2CC38"/>
                </a:solidFill>
                <a:latin typeface="Calibri"/>
                <a:cs typeface="Calibri"/>
              </a:rPr>
              <a:t>Release</a:t>
            </a:r>
            <a:endParaRPr sz="1700">
              <a:latin typeface="Calibri"/>
              <a:cs typeface="Calibri"/>
            </a:endParaRPr>
          </a:p>
          <a:p>
            <a:pPr marL="12700" marR="5080">
              <a:lnSpc>
                <a:spcPts val="1100"/>
              </a:lnSpc>
              <a:spcBef>
                <a:spcPts val="100"/>
              </a:spcBef>
            </a:pP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Does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your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company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have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new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or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recent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product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or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service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you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will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be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exhibiting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or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talking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about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at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the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Central</a:t>
            </a:r>
            <a:r>
              <a:rPr dirty="0" sz="1100" spc="-3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Plains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Dairy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Expo?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Submit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short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press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release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on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our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website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about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it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we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will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put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it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in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the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Expo</a:t>
            </a:r>
            <a:r>
              <a:rPr dirty="0" sz="1100" spc="-4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Show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Magazine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for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free.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You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can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also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include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dirty="0" sz="1100" spc="-3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photo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your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featured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product.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If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you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don’t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have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990"/>
              </a:lnSpc>
            </a:pP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dirty="0" sz="11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photo, send</a:t>
            </a:r>
            <a:r>
              <a:rPr dirty="0" sz="11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your</a:t>
            </a:r>
            <a:r>
              <a:rPr dirty="0" sz="11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logo.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Go</a:t>
            </a:r>
            <a:r>
              <a:rPr dirty="0" sz="1100" spc="-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to </a:t>
            </a:r>
            <a:r>
              <a:rPr dirty="0" u="sng" sz="1100" spc="-10" b="1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Calibri"/>
                <a:cs typeface="Calibri"/>
                <a:hlinkClick r:id="rId8"/>
              </a:rPr>
              <a:t>https://www.centralplainsdairy.com/product-press-release-</a:t>
            </a:r>
            <a:r>
              <a:rPr dirty="0" u="sng" sz="1100" b="1">
                <a:solidFill>
                  <a:srgbClr val="205E9E"/>
                </a:solidFill>
                <a:uFill>
                  <a:solidFill>
                    <a:srgbClr val="205E9E"/>
                  </a:solidFill>
                </a:uFill>
                <a:latin typeface="Calibri"/>
                <a:cs typeface="Calibri"/>
                <a:hlinkClick r:id="rId8"/>
              </a:rPr>
              <a:t>form/</a:t>
            </a:r>
            <a:r>
              <a:rPr dirty="0" sz="1100" spc="-5" b="1">
                <a:solidFill>
                  <a:srgbClr val="205E9E"/>
                </a:solidFill>
                <a:latin typeface="Calibri"/>
                <a:cs typeface="Calibri"/>
              </a:rPr>
              <a:t> </a:t>
            </a:r>
            <a:r>
              <a:rPr dirty="0" sz="1100" spc="-25" b="1">
                <a:solidFill>
                  <a:srgbClr val="231F20"/>
                </a:solidFill>
                <a:latin typeface="Calibri"/>
                <a:cs typeface="Calibri"/>
              </a:rPr>
              <a:t>to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210"/>
              </a:lnSpc>
            </a:pP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submit</a:t>
            </a:r>
            <a:r>
              <a:rPr dirty="0" sz="1100" spc="-2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your</a:t>
            </a:r>
            <a:r>
              <a:rPr dirty="0" sz="1100" spc="-2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request</a:t>
            </a:r>
            <a:r>
              <a:rPr dirty="0" sz="1100" spc="-2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by</a:t>
            </a:r>
            <a:r>
              <a:rPr dirty="0" sz="1100" spc="-1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December</a:t>
            </a:r>
            <a:r>
              <a:rPr dirty="0" sz="1100" spc="-2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9,</a:t>
            </a:r>
            <a:r>
              <a:rPr dirty="0" sz="1100" spc="-1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 b="1">
                <a:solidFill>
                  <a:srgbClr val="231F20"/>
                </a:solidFill>
                <a:latin typeface="Calibri"/>
                <a:cs typeface="Calibri"/>
              </a:rPr>
              <a:t>2022.</a:t>
            </a:r>
            <a:endParaRPr sz="1100">
              <a:latin typeface="Calibri"/>
              <a:cs typeface="Calibri"/>
            </a:endParaRPr>
          </a:p>
        </p:txBody>
      </p:sp>
      <p:graphicFrame>
        <p:nvGraphicFramePr>
          <p:cNvPr id="30" name="object 30" descr=""/>
          <p:cNvGraphicFramePr>
            <a:graphicFrameLocks noGrp="1"/>
          </p:cNvGraphicFramePr>
          <p:nvPr/>
        </p:nvGraphicFramePr>
        <p:xfrm>
          <a:off x="1582498" y="1828243"/>
          <a:ext cx="5863590" cy="26714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14170"/>
                <a:gridCol w="1568450"/>
                <a:gridCol w="1123950"/>
                <a:gridCol w="1543050"/>
              </a:tblGrid>
              <a:tr h="401320">
                <a:tc>
                  <a:txBody>
                    <a:bodyPr/>
                    <a:lstStyle/>
                    <a:p>
                      <a:pPr marL="44894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Size</a:t>
                      </a:r>
                      <a:r>
                        <a:rPr dirty="0" sz="1100" spc="-30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on</a:t>
                      </a:r>
                      <a:r>
                        <a:rPr dirty="0" sz="1100" spc="-10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page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27432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Dimensions</a:t>
                      </a:r>
                      <a:r>
                        <a:rPr dirty="0" sz="1100" spc="-30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of</a:t>
                      </a:r>
                      <a:r>
                        <a:rPr dirty="0" sz="1100" spc="-20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Ad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 spc="-20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Cost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60020" marR="56515" indent="-10033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 spc="-45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We</a:t>
                      </a:r>
                      <a:r>
                        <a:rPr dirty="0" sz="1100" spc="-55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30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would</a:t>
                      </a:r>
                      <a:r>
                        <a:rPr dirty="0" sz="1100" spc="-50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40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like</a:t>
                      </a:r>
                      <a:r>
                        <a:rPr dirty="0" sz="1100" spc="-50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35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this</a:t>
                      </a:r>
                      <a:r>
                        <a:rPr dirty="0" sz="1100" spc="-50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35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option! </a:t>
                      </a:r>
                      <a:r>
                        <a:rPr dirty="0" sz="1100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(Check</a:t>
                      </a:r>
                      <a:r>
                        <a:rPr dirty="0" sz="1100" spc="-5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all</a:t>
                      </a:r>
                      <a:r>
                        <a:rPr dirty="0" sz="1100" spc="-5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that</a:t>
                      </a:r>
                      <a:r>
                        <a:rPr dirty="0" sz="1100" spc="-5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apply)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1/8</a:t>
                      </a:r>
                      <a:r>
                        <a:rPr dirty="0" sz="11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page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 3/8” w x</a:t>
                      </a:r>
                      <a:r>
                        <a:rPr dirty="0" sz="1100" spc="-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2.5” </a:t>
                      </a:r>
                      <a:r>
                        <a:rPr dirty="0" sz="1100" spc="-5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h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$500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1/4</a:t>
                      </a:r>
                      <a:r>
                        <a:rPr dirty="0" sz="11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page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 3/8” w x</a:t>
                      </a:r>
                      <a:r>
                        <a:rPr dirty="0" sz="1100" spc="-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4 7/8” </a:t>
                      </a:r>
                      <a:r>
                        <a:rPr dirty="0" sz="1100" spc="-5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h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$600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1/3</a:t>
                      </a:r>
                      <a:r>
                        <a:rPr dirty="0" sz="11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page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 1/4” w x</a:t>
                      </a:r>
                      <a:r>
                        <a:rPr dirty="0" sz="1100" spc="-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 1/2” </a:t>
                      </a:r>
                      <a:r>
                        <a:rPr dirty="0" sz="1100" spc="-5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h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$800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1/2</a:t>
                      </a:r>
                      <a:r>
                        <a:rPr dirty="0" sz="11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page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7 3/8” w x</a:t>
                      </a:r>
                      <a:r>
                        <a:rPr dirty="0" sz="1100" spc="-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4 7/8” </a:t>
                      </a:r>
                      <a:r>
                        <a:rPr dirty="0" sz="1100" spc="-5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h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$900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3/4</a:t>
                      </a:r>
                      <a:r>
                        <a:rPr dirty="0" sz="11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page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7 3/8” w x</a:t>
                      </a:r>
                      <a:r>
                        <a:rPr dirty="0" sz="1100" spc="-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7” </a:t>
                      </a:r>
                      <a:r>
                        <a:rPr dirty="0" sz="1100" spc="-5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h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$1,250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1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full</a:t>
                      </a:r>
                      <a:r>
                        <a:rPr dirty="0" sz="11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page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7 3/8” w x</a:t>
                      </a:r>
                      <a:r>
                        <a:rPr dirty="0" sz="1100" spc="-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10” </a:t>
                      </a:r>
                      <a:r>
                        <a:rPr dirty="0" sz="1100" spc="-5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h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$1,550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</a:t>
                      </a:r>
                      <a:r>
                        <a:rPr dirty="0" sz="11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page</a:t>
                      </a:r>
                      <a:r>
                        <a:rPr dirty="0" sz="11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spread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16 1/2” w x</a:t>
                      </a:r>
                      <a:r>
                        <a:rPr dirty="0" sz="1100" spc="-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11” </a:t>
                      </a:r>
                      <a:r>
                        <a:rPr dirty="0" sz="1100" spc="-5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h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$2,800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1/2</a:t>
                      </a:r>
                      <a:r>
                        <a:rPr dirty="0" sz="1100" spc="-2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page</a:t>
                      </a:r>
                      <a:r>
                        <a:rPr dirty="0" sz="11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back</a:t>
                      </a:r>
                      <a:r>
                        <a:rPr dirty="0" sz="1100" spc="-1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cover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7 3/8” w x</a:t>
                      </a:r>
                      <a:r>
                        <a:rPr dirty="0" sz="1100" spc="-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4.625” </a:t>
                      </a:r>
                      <a:r>
                        <a:rPr dirty="0" sz="1100" spc="-5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h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$1,900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100" spc="-3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page,</a:t>
                      </a:r>
                      <a:r>
                        <a:rPr dirty="0" sz="1100" spc="-1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inside</a:t>
                      </a:r>
                      <a:r>
                        <a:rPr dirty="0" sz="1100" spc="-1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front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7 3/8” w x</a:t>
                      </a:r>
                      <a:r>
                        <a:rPr dirty="0" sz="1100" spc="-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10” </a:t>
                      </a:r>
                      <a:r>
                        <a:rPr dirty="0" sz="1100" spc="-5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h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$1,900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100" spc="-2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page,</a:t>
                      </a:r>
                      <a:r>
                        <a:rPr dirty="0" sz="1100" spc="-1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page</a:t>
                      </a:r>
                      <a:r>
                        <a:rPr dirty="0" sz="1100" spc="-1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#3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7 3/8” w x</a:t>
                      </a:r>
                      <a:r>
                        <a:rPr dirty="0" sz="1100" spc="-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10” </a:t>
                      </a:r>
                      <a:r>
                        <a:rPr dirty="0" sz="1100" spc="-5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h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$1,900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</a:t>
                      </a:r>
                      <a:r>
                        <a:rPr dirty="0" sz="11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page,</a:t>
                      </a:r>
                      <a:r>
                        <a:rPr dirty="0" sz="1100" spc="-1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inside</a:t>
                      </a:r>
                      <a:r>
                        <a:rPr dirty="0" sz="11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back</a:t>
                      </a:r>
                      <a:r>
                        <a:rPr dirty="0" sz="1100" spc="-1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cover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7 3/8” w x</a:t>
                      </a:r>
                      <a:r>
                        <a:rPr dirty="0" sz="1100" spc="-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10” </a:t>
                      </a:r>
                      <a:r>
                        <a:rPr dirty="0" sz="1100" spc="-5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h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$1,900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2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1" name="object 31" descr=""/>
          <p:cNvSpPr txBox="1"/>
          <p:nvPr/>
        </p:nvSpPr>
        <p:spPr>
          <a:xfrm>
            <a:off x="1022614" y="303861"/>
            <a:ext cx="6443980" cy="182753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903220" marR="305435" indent="-255904">
              <a:lnSpc>
                <a:spcPct val="100000"/>
              </a:lnSpc>
              <a:spcBef>
                <a:spcPts val="100"/>
              </a:spcBef>
            </a:pPr>
            <a:r>
              <a:rPr dirty="0" sz="2000" b="1">
                <a:solidFill>
                  <a:srgbClr val="F7A942"/>
                </a:solidFill>
                <a:latin typeface="Calibri"/>
                <a:cs typeface="Calibri"/>
              </a:rPr>
              <a:t>Book</a:t>
            </a:r>
            <a:r>
              <a:rPr dirty="0" sz="2000" spc="-5" b="1">
                <a:solidFill>
                  <a:srgbClr val="F7A942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F7A942"/>
                </a:solidFill>
                <a:latin typeface="Calibri"/>
                <a:cs typeface="Calibri"/>
              </a:rPr>
              <a:t>your</a:t>
            </a:r>
            <a:r>
              <a:rPr dirty="0" sz="2000" spc="-5" b="1">
                <a:solidFill>
                  <a:srgbClr val="F7A942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F7A942"/>
                </a:solidFill>
                <a:latin typeface="Calibri"/>
                <a:cs typeface="Calibri"/>
              </a:rPr>
              <a:t>ad</a:t>
            </a:r>
            <a:r>
              <a:rPr dirty="0" sz="2000" spc="-5" b="1">
                <a:solidFill>
                  <a:srgbClr val="F7A942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F7A942"/>
                </a:solidFill>
                <a:latin typeface="Calibri"/>
                <a:cs typeface="Calibri"/>
              </a:rPr>
              <a:t>space</a:t>
            </a:r>
            <a:r>
              <a:rPr dirty="0" sz="2000" spc="-5" b="1">
                <a:solidFill>
                  <a:srgbClr val="F7A942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F7A942"/>
                </a:solidFill>
                <a:latin typeface="Calibri"/>
                <a:cs typeface="Calibri"/>
              </a:rPr>
              <a:t>in</a:t>
            </a:r>
            <a:r>
              <a:rPr dirty="0" sz="2000" spc="-5" b="1">
                <a:solidFill>
                  <a:srgbClr val="F7A942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F7A942"/>
                </a:solidFill>
                <a:latin typeface="Calibri"/>
                <a:cs typeface="Calibri"/>
              </a:rPr>
              <a:t>the </a:t>
            </a:r>
            <a:r>
              <a:rPr dirty="0" sz="2000" spc="-10" b="1">
                <a:solidFill>
                  <a:srgbClr val="F7A942"/>
                </a:solidFill>
                <a:latin typeface="Calibri"/>
                <a:cs typeface="Calibri"/>
              </a:rPr>
              <a:t>official </a:t>
            </a:r>
            <a:r>
              <a:rPr dirty="0" sz="2000" b="1">
                <a:solidFill>
                  <a:srgbClr val="F7A942"/>
                </a:solidFill>
                <a:latin typeface="Calibri"/>
                <a:cs typeface="Calibri"/>
              </a:rPr>
              <a:t>2023</a:t>
            </a:r>
            <a:r>
              <a:rPr dirty="0" sz="2000" spc="-20" b="1">
                <a:solidFill>
                  <a:srgbClr val="F7A942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F7A942"/>
                </a:solidFill>
                <a:latin typeface="Calibri"/>
                <a:cs typeface="Calibri"/>
              </a:rPr>
              <a:t>Show</a:t>
            </a:r>
            <a:r>
              <a:rPr dirty="0" sz="2000" spc="-15" b="1">
                <a:solidFill>
                  <a:srgbClr val="F7A942"/>
                </a:solidFill>
                <a:latin typeface="Calibri"/>
                <a:cs typeface="Calibri"/>
              </a:rPr>
              <a:t> </a:t>
            </a:r>
            <a:r>
              <a:rPr dirty="0" sz="2000" b="1">
                <a:solidFill>
                  <a:srgbClr val="F7A942"/>
                </a:solidFill>
                <a:latin typeface="Calibri"/>
                <a:cs typeface="Calibri"/>
              </a:rPr>
              <a:t>Magazine</a:t>
            </a:r>
            <a:r>
              <a:rPr dirty="0" sz="2000" spc="-15" b="1">
                <a:solidFill>
                  <a:srgbClr val="F7A942"/>
                </a:solidFill>
                <a:latin typeface="Calibri"/>
                <a:cs typeface="Calibri"/>
              </a:rPr>
              <a:t> </a:t>
            </a:r>
            <a:r>
              <a:rPr dirty="0" sz="2000" spc="-10" b="1">
                <a:solidFill>
                  <a:srgbClr val="F7A942"/>
                </a:solidFill>
                <a:latin typeface="Calibri"/>
                <a:cs typeface="Calibri"/>
              </a:rPr>
              <a:t>today!</a:t>
            </a:r>
            <a:endParaRPr sz="2000">
              <a:latin typeface="Calibri"/>
              <a:cs typeface="Calibri"/>
            </a:endParaRPr>
          </a:p>
          <a:p>
            <a:pPr marL="2498090">
              <a:lnSpc>
                <a:spcPts val="1210"/>
              </a:lnSpc>
              <a:spcBef>
                <a:spcPts val="204"/>
              </a:spcBef>
            </a:pP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Don’t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miss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having</a:t>
            </a:r>
            <a:r>
              <a:rPr dirty="0" sz="11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your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company</a:t>
            </a:r>
            <a:r>
              <a:rPr dirty="0" sz="11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advertisement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in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this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4-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color,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glossy</a:t>
            </a:r>
            <a:endParaRPr sz="1100">
              <a:latin typeface="Calibri"/>
              <a:cs typeface="Calibri"/>
            </a:endParaRPr>
          </a:p>
          <a:p>
            <a:pPr marL="706755" marR="67310" indent="1899920">
              <a:lnSpc>
                <a:spcPts val="1100"/>
              </a:lnSpc>
              <a:spcBef>
                <a:spcPts val="110"/>
              </a:spcBef>
            </a:pP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Expo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Show Magazine!</a:t>
            </a:r>
            <a:r>
              <a:rPr dirty="0" sz="11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This</a:t>
            </a:r>
            <a:r>
              <a:rPr dirty="0" sz="11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indispensable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guide to</a:t>
            </a:r>
            <a:r>
              <a:rPr dirty="0" sz="11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all</a:t>
            </a:r>
            <a:r>
              <a:rPr dirty="0" sz="11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things 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CPDE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gets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mailed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to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more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than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4,000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producers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in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dairy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industry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in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Iowa,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Minnesota,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Nebraska,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North</a:t>
            </a:r>
            <a:endParaRPr sz="1100">
              <a:latin typeface="Calibri"/>
              <a:cs typeface="Calibri"/>
            </a:endParaRPr>
          </a:p>
          <a:p>
            <a:pPr marL="977265">
              <a:lnSpc>
                <a:spcPts val="1100"/>
              </a:lnSpc>
            </a:pP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Dakota,</a:t>
            </a:r>
            <a:r>
              <a:rPr dirty="0" sz="1100" spc="-3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South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Dakota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western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Wisconsin,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approximately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two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weeks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prior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to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show.</a:t>
            </a:r>
            <a:endParaRPr sz="1100">
              <a:latin typeface="Calibri"/>
              <a:cs typeface="Calibri"/>
            </a:endParaRPr>
          </a:p>
          <a:p>
            <a:pPr marL="577215">
              <a:lnSpc>
                <a:spcPct val="100000"/>
              </a:lnSpc>
              <a:spcBef>
                <a:spcPts val="760"/>
              </a:spcBef>
            </a:pPr>
            <a:r>
              <a:rPr dirty="0" sz="1100" spc="-35" b="1">
                <a:solidFill>
                  <a:srgbClr val="231F20"/>
                </a:solidFill>
                <a:latin typeface="Calibri"/>
                <a:cs typeface="Calibri"/>
              </a:rPr>
              <a:t>Please </a:t>
            </a:r>
            <a:r>
              <a:rPr dirty="0" sz="1100" spc="-40" b="1">
                <a:solidFill>
                  <a:srgbClr val="231F20"/>
                </a:solidFill>
                <a:latin typeface="Calibri"/>
                <a:cs typeface="Calibri"/>
              </a:rPr>
              <a:t>return</a:t>
            </a:r>
            <a:r>
              <a:rPr dirty="0" sz="1100" spc="-35" b="1">
                <a:solidFill>
                  <a:srgbClr val="231F20"/>
                </a:solidFill>
                <a:latin typeface="Calibri"/>
                <a:cs typeface="Calibri"/>
              </a:rPr>
              <a:t> this</a:t>
            </a:r>
            <a:r>
              <a:rPr dirty="0" sz="1100" spc="-30" b="1">
                <a:solidFill>
                  <a:srgbClr val="231F20"/>
                </a:solidFill>
                <a:latin typeface="Calibri"/>
                <a:cs typeface="Calibri"/>
              </a:rPr>
              <a:t> form</a:t>
            </a:r>
            <a:r>
              <a:rPr dirty="0" sz="1100" spc="-35" b="1">
                <a:solidFill>
                  <a:srgbClr val="231F20"/>
                </a:solidFill>
                <a:latin typeface="Calibri"/>
                <a:cs typeface="Calibri"/>
              </a:rPr>
              <a:t> with</a:t>
            </a:r>
            <a:r>
              <a:rPr dirty="0" sz="1100" spc="-3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35" b="1">
                <a:solidFill>
                  <a:srgbClr val="231F20"/>
                </a:solidFill>
                <a:latin typeface="Calibri"/>
                <a:cs typeface="Calibri"/>
              </a:rPr>
              <a:t>your </a:t>
            </a:r>
            <a:r>
              <a:rPr dirty="0" sz="1100" spc="-40" b="1">
                <a:solidFill>
                  <a:srgbClr val="231F20"/>
                </a:solidFill>
                <a:latin typeface="Calibri"/>
                <a:cs typeface="Calibri"/>
              </a:rPr>
              <a:t>Exhibitor</a:t>
            </a:r>
            <a:r>
              <a:rPr dirty="0" sz="1100" spc="-3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45" b="1">
                <a:solidFill>
                  <a:srgbClr val="231F20"/>
                </a:solidFill>
                <a:latin typeface="Calibri"/>
                <a:cs typeface="Calibri"/>
              </a:rPr>
              <a:t>Registration</a:t>
            </a:r>
            <a:r>
              <a:rPr dirty="0" sz="1100" spc="-3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30" b="1">
                <a:solidFill>
                  <a:srgbClr val="231F20"/>
                </a:solidFill>
                <a:latin typeface="Calibri"/>
                <a:cs typeface="Calibri"/>
              </a:rPr>
              <a:t>to </a:t>
            </a:r>
            <a:r>
              <a:rPr dirty="0" sz="1100" spc="-35" b="1">
                <a:solidFill>
                  <a:srgbClr val="231F20"/>
                </a:solidFill>
                <a:latin typeface="Calibri"/>
                <a:cs typeface="Calibri"/>
              </a:rPr>
              <a:t>CPDE </a:t>
            </a:r>
            <a:r>
              <a:rPr dirty="0" sz="1100" spc="-25" b="1">
                <a:solidFill>
                  <a:srgbClr val="231F20"/>
                </a:solidFill>
                <a:latin typeface="Calibri"/>
                <a:cs typeface="Calibri"/>
              </a:rPr>
              <a:t>or</a:t>
            </a:r>
            <a:r>
              <a:rPr dirty="0" sz="1100" spc="-35" b="1">
                <a:solidFill>
                  <a:srgbClr val="231F20"/>
                </a:solidFill>
                <a:latin typeface="Calibri"/>
                <a:cs typeface="Calibri"/>
              </a:rPr>
              <a:t> email</a:t>
            </a:r>
            <a:r>
              <a:rPr dirty="0" sz="1100" spc="-3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35" b="1">
                <a:solidFill>
                  <a:srgbClr val="231F20"/>
                </a:solidFill>
                <a:latin typeface="Calibri"/>
                <a:cs typeface="Calibri"/>
                <a:hlinkClick r:id="rId9"/>
              </a:rPr>
              <a:t>renee@centralplainsdairyexpo.com</a:t>
            </a:r>
            <a:endParaRPr sz="1100">
              <a:latin typeface="Calibri"/>
              <a:cs typeface="Calibri"/>
            </a:endParaRPr>
          </a:p>
          <a:p>
            <a:pPr marL="12700" marR="6057265" indent="106680">
              <a:lnSpc>
                <a:spcPts val="1100"/>
              </a:lnSpc>
              <a:spcBef>
                <a:spcPts val="280"/>
              </a:spcBef>
            </a:pP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Why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CPDE?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32" name="object 32" descr="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1566964" y="4767303"/>
            <a:ext cx="3694302" cy="3927626"/>
          </a:xfrm>
          <a:prstGeom prst="rect">
            <a:avLst/>
          </a:prstGeom>
        </p:spPr>
      </p:pic>
      <p:sp>
        <p:nvSpPr>
          <p:cNvPr id="33" name="object 33" descr=""/>
          <p:cNvSpPr txBox="1"/>
          <p:nvPr/>
        </p:nvSpPr>
        <p:spPr>
          <a:xfrm>
            <a:off x="1676053" y="4518426"/>
            <a:ext cx="5685155" cy="223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300" b="1">
                <a:solidFill>
                  <a:srgbClr val="F7A849"/>
                </a:solidFill>
                <a:latin typeface="Calibri"/>
                <a:cs typeface="Calibri"/>
              </a:rPr>
              <a:t>All</a:t>
            </a:r>
            <a:r>
              <a:rPr dirty="0" sz="1300" spc="20" b="1">
                <a:solidFill>
                  <a:srgbClr val="F7A849"/>
                </a:solidFill>
                <a:latin typeface="Calibri"/>
                <a:cs typeface="Calibri"/>
              </a:rPr>
              <a:t> </a:t>
            </a:r>
            <a:r>
              <a:rPr dirty="0" sz="1300" b="1">
                <a:solidFill>
                  <a:srgbClr val="F7A849"/>
                </a:solidFill>
                <a:latin typeface="Calibri"/>
                <a:cs typeface="Calibri"/>
              </a:rPr>
              <a:t>ad</a:t>
            </a:r>
            <a:r>
              <a:rPr dirty="0" sz="1300" spc="25" b="1">
                <a:solidFill>
                  <a:srgbClr val="F7A849"/>
                </a:solidFill>
                <a:latin typeface="Calibri"/>
                <a:cs typeface="Calibri"/>
              </a:rPr>
              <a:t> </a:t>
            </a:r>
            <a:r>
              <a:rPr dirty="0" sz="1300" b="1">
                <a:solidFill>
                  <a:srgbClr val="F7A849"/>
                </a:solidFill>
                <a:latin typeface="Calibri"/>
                <a:cs typeface="Calibri"/>
              </a:rPr>
              <a:t>artwork</a:t>
            </a:r>
            <a:r>
              <a:rPr dirty="0" sz="1300" spc="25" b="1">
                <a:solidFill>
                  <a:srgbClr val="F7A849"/>
                </a:solidFill>
                <a:latin typeface="Calibri"/>
                <a:cs typeface="Calibri"/>
              </a:rPr>
              <a:t> </a:t>
            </a:r>
            <a:r>
              <a:rPr dirty="0" sz="1300" b="1">
                <a:solidFill>
                  <a:srgbClr val="F7A849"/>
                </a:solidFill>
                <a:latin typeface="Calibri"/>
                <a:cs typeface="Calibri"/>
              </a:rPr>
              <a:t>is</a:t>
            </a:r>
            <a:r>
              <a:rPr dirty="0" sz="1300" spc="20" b="1">
                <a:solidFill>
                  <a:srgbClr val="F7A849"/>
                </a:solidFill>
                <a:latin typeface="Calibri"/>
                <a:cs typeface="Calibri"/>
              </a:rPr>
              <a:t> </a:t>
            </a:r>
            <a:r>
              <a:rPr dirty="0" sz="1300" b="1">
                <a:solidFill>
                  <a:srgbClr val="F7A849"/>
                </a:solidFill>
                <a:latin typeface="Calibri"/>
                <a:cs typeface="Calibri"/>
              </a:rPr>
              <a:t>due</a:t>
            </a:r>
            <a:r>
              <a:rPr dirty="0" sz="1300" spc="25" b="1">
                <a:solidFill>
                  <a:srgbClr val="F7A849"/>
                </a:solidFill>
                <a:latin typeface="Calibri"/>
                <a:cs typeface="Calibri"/>
              </a:rPr>
              <a:t> </a:t>
            </a:r>
            <a:r>
              <a:rPr dirty="0" sz="1300" b="1">
                <a:solidFill>
                  <a:srgbClr val="F7A849"/>
                </a:solidFill>
                <a:latin typeface="Calibri"/>
                <a:cs typeface="Calibri"/>
              </a:rPr>
              <a:t>to</a:t>
            </a:r>
            <a:r>
              <a:rPr dirty="0" sz="1300" spc="25" b="1">
                <a:solidFill>
                  <a:srgbClr val="F7A849"/>
                </a:solidFill>
                <a:latin typeface="Calibri"/>
                <a:cs typeface="Calibri"/>
              </a:rPr>
              <a:t> </a:t>
            </a:r>
            <a:r>
              <a:rPr dirty="0" sz="1300" b="1">
                <a:solidFill>
                  <a:srgbClr val="F7A849"/>
                </a:solidFill>
                <a:latin typeface="Calibri"/>
                <a:cs typeface="Calibri"/>
                <a:hlinkClick r:id="rId9"/>
              </a:rPr>
              <a:t>renee@centralplainsdairyexpo.com</a:t>
            </a:r>
            <a:r>
              <a:rPr dirty="0" sz="1300" spc="20" b="1">
                <a:solidFill>
                  <a:srgbClr val="F7A849"/>
                </a:solidFill>
                <a:latin typeface="Calibri"/>
                <a:cs typeface="Calibri"/>
              </a:rPr>
              <a:t> </a:t>
            </a:r>
            <a:r>
              <a:rPr dirty="0" sz="1300" b="1">
                <a:solidFill>
                  <a:srgbClr val="F7A849"/>
                </a:solidFill>
                <a:latin typeface="Calibri"/>
                <a:cs typeface="Calibri"/>
              </a:rPr>
              <a:t>by</a:t>
            </a:r>
            <a:r>
              <a:rPr dirty="0" sz="1300" spc="25" b="1">
                <a:solidFill>
                  <a:srgbClr val="F7A849"/>
                </a:solidFill>
                <a:latin typeface="Calibri"/>
                <a:cs typeface="Calibri"/>
              </a:rPr>
              <a:t> </a:t>
            </a:r>
            <a:r>
              <a:rPr dirty="0" sz="1300" b="1">
                <a:solidFill>
                  <a:srgbClr val="F7A849"/>
                </a:solidFill>
                <a:latin typeface="Calibri"/>
                <a:cs typeface="Calibri"/>
              </a:rPr>
              <a:t>December</a:t>
            </a:r>
            <a:r>
              <a:rPr dirty="0" sz="1300" spc="25" b="1">
                <a:solidFill>
                  <a:srgbClr val="F7A849"/>
                </a:solidFill>
                <a:latin typeface="Calibri"/>
                <a:cs typeface="Calibri"/>
              </a:rPr>
              <a:t> </a:t>
            </a:r>
            <a:r>
              <a:rPr dirty="0" sz="1300" b="1">
                <a:solidFill>
                  <a:srgbClr val="F7A849"/>
                </a:solidFill>
                <a:latin typeface="Calibri"/>
                <a:cs typeface="Calibri"/>
              </a:rPr>
              <a:t>9,</a:t>
            </a:r>
            <a:r>
              <a:rPr dirty="0" sz="1300" spc="25" b="1">
                <a:solidFill>
                  <a:srgbClr val="F7A849"/>
                </a:solidFill>
                <a:latin typeface="Calibri"/>
                <a:cs typeface="Calibri"/>
              </a:rPr>
              <a:t> </a:t>
            </a:r>
            <a:r>
              <a:rPr dirty="0" sz="1300" spc="-10" b="1">
                <a:solidFill>
                  <a:srgbClr val="F7A849"/>
                </a:solidFill>
                <a:latin typeface="Calibri"/>
                <a:cs typeface="Calibri"/>
              </a:rPr>
              <a:t>2022.</a:t>
            </a:r>
            <a:endParaRPr sz="13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-12700" y="1772008"/>
            <a:ext cx="393700" cy="651319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855"/>
              </a:lnSpc>
            </a:pP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w</a:t>
            </a:r>
            <a:r>
              <a:rPr dirty="0" sz="2900" spc="2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w</a:t>
            </a:r>
            <a:r>
              <a:rPr dirty="0" sz="2900" spc="2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w</a:t>
            </a:r>
            <a:r>
              <a:rPr dirty="0" sz="2900" spc="-16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dirty="0" sz="2900" spc="-2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dirty="0" sz="2900" spc="-5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l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p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l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d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dirty="0" sz="2900" spc="2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dirty="0" sz="2900" spc="-17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dirty="0" sz="2900" spc="-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spc="-60" b="1">
                <a:solidFill>
                  <a:srgbClr val="231F20"/>
                </a:solidFill>
                <a:latin typeface="Calibri"/>
                <a:cs typeface="Calibri"/>
              </a:rPr>
              <a:t>m</a:t>
            </a:r>
            <a:endParaRPr sz="2900">
              <a:latin typeface="Calibri"/>
              <a:cs typeface="Calibri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2813" y="8613647"/>
            <a:ext cx="1119125" cy="930605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92411" y="9343897"/>
            <a:ext cx="12598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6A8086"/>
                </a:solidFill>
                <a:latin typeface="Century Gothic"/>
                <a:cs typeface="Century Gothic"/>
              </a:rPr>
              <a:t>#CPDE2023</a:t>
            </a:r>
            <a:endParaRPr sz="1800">
              <a:latin typeface="Century Gothic"/>
              <a:cs typeface="Century Gothic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312674" y="0"/>
            <a:ext cx="1202690" cy="10058400"/>
            <a:chOff x="312674" y="0"/>
            <a:chExt cx="1202690" cy="10058400"/>
          </a:xfrm>
        </p:grpSpPr>
        <p:sp>
          <p:nvSpPr>
            <p:cNvPr id="6" name="object 6" descr=""/>
            <p:cNvSpPr/>
            <p:nvPr/>
          </p:nvSpPr>
          <p:spPr>
            <a:xfrm>
              <a:off x="1444752" y="0"/>
              <a:ext cx="36830" cy="10058400"/>
            </a:xfrm>
            <a:custGeom>
              <a:avLst/>
              <a:gdLst/>
              <a:ahLst/>
              <a:cxnLst/>
              <a:rect l="l" t="t" r="r" b="b"/>
              <a:pathLst>
                <a:path w="36830" h="10058400">
                  <a:moveTo>
                    <a:pt x="36575" y="0"/>
                  </a:moveTo>
                  <a:lnTo>
                    <a:pt x="0" y="0"/>
                  </a:lnTo>
                  <a:lnTo>
                    <a:pt x="0" y="10058400"/>
                  </a:lnTo>
                  <a:lnTo>
                    <a:pt x="36575" y="10058400"/>
                  </a:lnTo>
                  <a:lnTo>
                    <a:pt x="36575" y="0"/>
                  </a:lnTo>
                  <a:close/>
                </a:path>
              </a:pathLst>
            </a:custGeom>
            <a:solidFill>
              <a:srgbClr val="FAAA44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1356" y="8281479"/>
              <a:ext cx="1053395" cy="414400"/>
            </a:xfrm>
            <a:prstGeom prst="rect">
              <a:avLst/>
            </a:prstGeom>
          </p:spPr>
        </p:pic>
        <p:sp>
          <p:nvSpPr>
            <p:cNvPr id="8" name="object 8" descr=""/>
            <p:cNvSpPr/>
            <p:nvPr/>
          </p:nvSpPr>
          <p:spPr>
            <a:xfrm>
              <a:off x="312674" y="8258619"/>
              <a:ext cx="1202690" cy="498475"/>
            </a:xfrm>
            <a:custGeom>
              <a:avLst/>
              <a:gdLst/>
              <a:ahLst/>
              <a:cxnLst/>
              <a:rect l="l" t="t" r="r" b="b"/>
              <a:pathLst>
                <a:path w="1202690" h="498475">
                  <a:moveTo>
                    <a:pt x="1202436" y="0"/>
                  </a:moveTo>
                  <a:lnTo>
                    <a:pt x="0" y="0"/>
                  </a:lnTo>
                  <a:lnTo>
                    <a:pt x="0" y="498348"/>
                  </a:lnTo>
                  <a:lnTo>
                    <a:pt x="1202436" y="498348"/>
                  </a:lnTo>
                  <a:lnTo>
                    <a:pt x="1202436" y="0"/>
                  </a:lnTo>
                  <a:close/>
                </a:path>
              </a:pathLst>
            </a:custGeom>
            <a:solidFill>
              <a:srgbClr val="FFFFFF">
                <a:alpha val="75000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378587" y="8319960"/>
              <a:ext cx="1074420" cy="375285"/>
            </a:xfrm>
            <a:custGeom>
              <a:avLst/>
              <a:gdLst/>
              <a:ahLst/>
              <a:cxnLst/>
              <a:rect l="l" t="t" r="r" b="b"/>
              <a:pathLst>
                <a:path w="1074420" h="375284">
                  <a:moveTo>
                    <a:pt x="1074420" y="0"/>
                  </a:moveTo>
                  <a:lnTo>
                    <a:pt x="0" y="0"/>
                  </a:lnTo>
                  <a:lnTo>
                    <a:pt x="0" y="374903"/>
                  </a:lnTo>
                  <a:lnTo>
                    <a:pt x="1074420" y="374903"/>
                  </a:lnTo>
                  <a:lnTo>
                    <a:pt x="10744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412414" y="8318817"/>
            <a:ext cx="1002030" cy="3327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ts val="1210"/>
              </a:lnSpc>
              <a:spcBef>
                <a:spcPts val="100"/>
              </a:spcBef>
            </a:pP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Central</a:t>
            </a:r>
            <a:r>
              <a:rPr dirty="0" sz="1100" spc="-5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Plains</a:t>
            </a:r>
            <a:endParaRPr sz="1100">
              <a:latin typeface="Calibri"/>
              <a:cs typeface="Calibri"/>
            </a:endParaRPr>
          </a:p>
          <a:p>
            <a:pPr algn="r" marR="6350">
              <a:lnSpc>
                <a:spcPts val="1210"/>
              </a:lnSpc>
            </a:pP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Dairy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Foundation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11" name="object 11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1356" y="7522400"/>
            <a:ext cx="1053395" cy="414400"/>
          </a:xfrm>
          <a:prstGeom prst="rect">
            <a:avLst/>
          </a:prstGeom>
        </p:spPr>
      </p:pic>
      <p:sp>
        <p:nvSpPr>
          <p:cNvPr id="12" name="object 12" descr=""/>
          <p:cNvSpPr txBox="1"/>
          <p:nvPr/>
        </p:nvSpPr>
        <p:spPr>
          <a:xfrm>
            <a:off x="695397" y="7559738"/>
            <a:ext cx="718185" cy="3327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210"/>
              </a:lnSpc>
              <a:spcBef>
                <a:spcPts val="100"/>
              </a:spcBef>
            </a:pP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  <a:hlinkClick r:id="rId4" action="ppaction://hlinksldjump"/>
              </a:rPr>
              <a:t>Sponsorship</a:t>
            </a:r>
            <a:endParaRPr sz="1100">
              <a:latin typeface="Calibri"/>
              <a:cs typeface="Calibri"/>
            </a:endParaRPr>
          </a:p>
          <a:p>
            <a:pPr marL="33020">
              <a:lnSpc>
                <a:spcPts val="1210"/>
              </a:lnSpc>
            </a:pP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  <a:hlinkClick r:id="rId4" action="ppaction://hlinksldjump"/>
              </a:rPr>
              <a:t>Information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13" name="object 1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1356" y="6763334"/>
            <a:ext cx="1053395" cy="414387"/>
          </a:xfrm>
          <a:prstGeom prst="rect">
            <a:avLst/>
          </a:prstGeom>
        </p:spPr>
      </p:pic>
      <p:sp>
        <p:nvSpPr>
          <p:cNvPr id="14" name="object 14" descr=""/>
          <p:cNvSpPr txBox="1"/>
          <p:nvPr/>
        </p:nvSpPr>
        <p:spPr>
          <a:xfrm>
            <a:off x="841576" y="6800659"/>
            <a:ext cx="572135" cy="332740"/>
          </a:xfrm>
          <a:prstGeom prst="rect">
            <a:avLst/>
          </a:prstGeom>
        </p:spPr>
        <p:txBody>
          <a:bodyPr wrap="square" lIns="0" tIns="40640" rIns="0" bIns="0" rtlCol="0" vert="horz">
            <a:spAutoFit/>
          </a:bodyPr>
          <a:lstStyle/>
          <a:p>
            <a:pPr marL="12700" marR="5080" indent="235585">
              <a:lnSpc>
                <a:spcPts val="1100"/>
              </a:lnSpc>
              <a:spcBef>
                <a:spcPts val="320"/>
              </a:spcBef>
            </a:pP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  <a:hlinkClick r:id="rId5" action="ppaction://hlinksldjump"/>
              </a:rPr>
              <a:t>Show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  <a:hlinkClick r:id="rId5" action="ppaction://hlinksldjump"/>
              </a:rPr>
              <a:t>Magazine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15" name="object 1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1356" y="6004255"/>
            <a:ext cx="1053395" cy="414388"/>
          </a:xfrm>
          <a:prstGeom prst="rect">
            <a:avLst/>
          </a:prstGeom>
        </p:spPr>
      </p:pic>
      <p:sp>
        <p:nvSpPr>
          <p:cNvPr id="16" name="object 16" descr=""/>
          <p:cNvSpPr txBox="1"/>
          <p:nvPr/>
        </p:nvSpPr>
        <p:spPr>
          <a:xfrm>
            <a:off x="836802" y="6041580"/>
            <a:ext cx="577215" cy="332740"/>
          </a:xfrm>
          <a:prstGeom prst="rect">
            <a:avLst/>
          </a:prstGeom>
        </p:spPr>
        <p:txBody>
          <a:bodyPr wrap="square" lIns="0" tIns="40640" rIns="0" bIns="0" rtlCol="0" vert="horz">
            <a:spAutoFit/>
          </a:bodyPr>
          <a:lstStyle/>
          <a:p>
            <a:pPr marL="12700" marR="5080" indent="43815">
              <a:lnSpc>
                <a:spcPts val="1100"/>
              </a:lnSpc>
              <a:spcBef>
                <a:spcPts val="320"/>
              </a:spcBef>
            </a:pP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Exhibitor Insurance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17" name="object 17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1356" y="5245163"/>
            <a:ext cx="1053395" cy="414400"/>
          </a:xfrm>
          <a:prstGeom prst="rect">
            <a:avLst/>
          </a:prstGeom>
        </p:spPr>
      </p:pic>
      <p:sp>
        <p:nvSpPr>
          <p:cNvPr id="18" name="object 18" descr=""/>
          <p:cNvSpPr txBox="1"/>
          <p:nvPr/>
        </p:nvSpPr>
        <p:spPr>
          <a:xfrm>
            <a:off x="664905" y="5282501"/>
            <a:ext cx="749300" cy="3327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715">
              <a:lnSpc>
                <a:spcPts val="1210"/>
              </a:lnSpc>
              <a:spcBef>
                <a:spcPts val="100"/>
              </a:spcBef>
            </a:pP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Membership</a:t>
            </a:r>
            <a:endParaRPr sz="1100">
              <a:latin typeface="Calibri"/>
              <a:cs typeface="Calibri"/>
            </a:endParaRPr>
          </a:p>
          <a:p>
            <a:pPr algn="r" marR="5080">
              <a:lnSpc>
                <a:spcPts val="1210"/>
              </a:lnSpc>
            </a:pP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Application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19" name="object 19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1356" y="4422076"/>
            <a:ext cx="1053395" cy="414400"/>
          </a:xfrm>
          <a:prstGeom prst="rect">
            <a:avLst/>
          </a:prstGeom>
        </p:spPr>
      </p:pic>
      <p:sp>
        <p:nvSpPr>
          <p:cNvPr id="20" name="object 20" descr=""/>
          <p:cNvSpPr txBox="1"/>
          <p:nvPr/>
        </p:nvSpPr>
        <p:spPr>
          <a:xfrm>
            <a:off x="747989" y="4459414"/>
            <a:ext cx="666115" cy="3327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ts val="1210"/>
              </a:lnSpc>
              <a:spcBef>
                <a:spcPts val="100"/>
              </a:spcBef>
            </a:pP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Booth</a:t>
            </a:r>
            <a:endParaRPr sz="1100">
              <a:latin typeface="Calibri"/>
              <a:cs typeface="Calibri"/>
            </a:endParaRPr>
          </a:p>
          <a:p>
            <a:pPr algn="r" marR="5080">
              <a:lnSpc>
                <a:spcPts val="1210"/>
              </a:lnSpc>
            </a:pP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Application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21" name="object 21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1356" y="3534981"/>
            <a:ext cx="1053395" cy="414400"/>
          </a:xfrm>
          <a:prstGeom prst="rect">
            <a:avLst/>
          </a:prstGeom>
        </p:spPr>
      </p:pic>
      <p:sp>
        <p:nvSpPr>
          <p:cNvPr id="22" name="object 22" descr=""/>
          <p:cNvSpPr txBox="1"/>
          <p:nvPr/>
        </p:nvSpPr>
        <p:spPr>
          <a:xfrm>
            <a:off x="641441" y="3572319"/>
            <a:ext cx="772160" cy="332740"/>
          </a:xfrm>
          <a:prstGeom prst="rect">
            <a:avLst/>
          </a:prstGeom>
        </p:spPr>
        <p:txBody>
          <a:bodyPr wrap="square" lIns="0" tIns="40640" rIns="0" bIns="0" rtlCol="0" vert="horz">
            <a:spAutoFit/>
          </a:bodyPr>
          <a:lstStyle/>
          <a:p>
            <a:pPr marL="12700" marR="5080" indent="521334">
              <a:lnSpc>
                <a:spcPts val="1100"/>
              </a:lnSpc>
              <a:spcBef>
                <a:spcPts val="320"/>
              </a:spcBef>
            </a:pP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Star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Sponsorships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23" name="object 23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71741" y="2647886"/>
            <a:ext cx="1073010" cy="414400"/>
          </a:xfrm>
          <a:prstGeom prst="rect">
            <a:avLst/>
          </a:prstGeom>
        </p:spPr>
      </p:pic>
      <p:sp>
        <p:nvSpPr>
          <p:cNvPr id="24" name="object 24" descr=""/>
          <p:cNvSpPr txBox="1"/>
          <p:nvPr/>
        </p:nvSpPr>
        <p:spPr>
          <a:xfrm>
            <a:off x="696586" y="2685224"/>
            <a:ext cx="697230" cy="3327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ts val="1210"/>
              </a:lnSpc>
              <a:spcBef>
                <a:spcPts val="100"/>
              </a:spcBef>
            </a:pP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Exhibitor</a:t>
            </a:r>
            <a:endParaRPr sz="1100">
              <a:latin typeface="Calibri"/>
              <a:cs typeface="Calibri"/>
            </a:endParaRPr>
          </a:p>
          <a:p>
            <a:pPr algn="r" marR="5080">
              <a:lnSpc>
                <a:spcPts val="1210"/>
              </a:lnSpc>
            </a:pP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Information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25" name="object 2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1356" y="1760791"/>
            <a:ext cx="1053395" cy="414400"/>
          </a:xfrm>
          <a:prstGeom prst="rect">
            <a:avLst/>
          </a:prstGeom>
        </p:spPr>
      </p:pic>
      <p:sp>
        <p:nvSpPr>
          <p:cNvPr id="26" name="object 26" descr=""/>
          <p:cNvSpPr txBox="1"/>
          <p:nvPr/>
        </p:nvSpPr>
        <p:spPr>
          <a:xfrm>
            <a:off x="1022614" y="1798129"/>
            <a:ext cx="391160" cy="332740"/>
          </a:xfrm>
          <a:prstGeom prst="rect">
            <a:avLst/>
          </a:prstGeom>
        </p:spPr>
        <p:txBody>
          <a:bodyPr wrap="square" lIns="0" tIns="40640" rIns="0" bIns="0" rtlCol="0" vert="horz">
            <a:spAutoFit/>
          </a:bodyPr>
          <a:lstStyle/>
          <a:p>
            <a:pPr marL="12700" marR="5080" indent="106680">
              <a:lnSpc>
                <a:spcPts val="1100"/>
              </a:lnSpc>
              <a:spcBef>
                <a:spcPts val="320"/>
              </a:spcBef>
            </a:pP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Why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CPDE?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1603247" y="277211"/>
            <a:ext cx="5887085" cy="6768465"/>
          </a:xfrm>
          <a:prstGeom prst="rect">
            <a:avLst/>
          </a:prstGeom>
        </p:spPr>
        <p:txBody>
          <a:bodyPr wrap="square" lIns="0" tIns="1104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70"/>
              </a:spcBef>
              <a:tabLst>
                <a:tab pos="5873750" algn="l"/>
              </a:tabLst>
            </a:pPr>
            <a:r>
              <a:rPr dirty="0" u="sng" sz="2000" spc="-10" b="1">
                <a:solidFill>
                  <a:srgbClr val="F7A844"/>
                </a:solidFill>
                <a:uFill>
                  <a:solidFill>
                    <a:srgbClr val="FAA748"/>
                  </a:solidFill>
                </a:uFill>
                <a:latin typeface="Century Gothic"/>
                <a:cs typeface="Century Gothic"/>
              </a:rPr>
              <a:t>SPONSORSHIPS</a:t>
            </a:r>
            <a:r>
              <a:rPr dirty="0" u="sng" sz="2000" b="1">
                <a:solidFill>
                  <a:srgbClr val="F7A844"/>
                </a:solidFill>
                <a:uFill>
                  <a:solidFill>
                    <a:srgbClr val="FAA748"/>
                  </a:solidFill>
                </a:uFill>
                <a:latin typeface="Century Gothic"/>
                <a:cs typeface="Century Gothic"/>
              </a:rPr>
              <a:t>	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300" b="1">
                <a:solidFill>
                  <a:srgbClr val="B3CC35"/>
                </a:solidFill>
                <a:latin typeface="Calibri"/>
                <a:cs typeface="Calibri"/>
              </a:rPr>
              <a:t>Welcome</a:t>
            </a:r>
            <a:r>
              <a:rPr dirty="0" sz="1300" spc="-20" b="1">
                <a:solidFill>
                  <a:srgbClr val="B3CC35"/>
                </a:solidFill>
                <a:latin typeface="Calibri"/>
                <a:cs typeface="Calibri"/>
              </a:rPr>
              <a:t> </a:t>
            </a:r>
            <a:r>
              <a:rPr dirty="0" sz="1300" spc="-10" b="1">
                <a:solidFill>
                  <a:srgbClr val="B3CC35"/>
                </a:solidFill>
                <a:latin typeface="Calibri"/>
                <a:cs typeface="Calibri"/>
              </a:rPr>
              <a:t>Reception</a:t>
            </a:r>
            <a:r>
              <a:rPr dirty="0" sz="1300" spc="-20" b="1">
                <a:solidFill>
                  <a:srgbClr val="B3CC35"/>
                </a:solidFill>
                <a:latin typeface="Calibri"/>
                <a:cs typeface="Calibri"/>
              </a:rPr>
              <a:t> </a:t>
            </a:r>
            <a:r>
              <a:rPr dirty="0" sz="1300" b="1">
                <a:solidFill>
                  <a:srgbClr val="B3CC35"/>
                </a:solidFill>
                <a:latin typeface="Calibri"/>
                <a:cs typeface="Calibri"/>
              </a:rPr>
              <a:t>Sponsorships,</a:t>
            </a:r>
            <a:r>
              <a:rPr dirty="0" sz="1300" spc="-15" b="1">
                <a:solidFill>
                  <a:srgbClr val="B3CC35"/>
                </a:solidFill>
                <a:latin typeface="Calibri"/>
                <a:cs typeface="Calibri"/>
              </a:rPr>
              <a:t> </a:t>
            </a:r>
            <a:r>
              <a:rPr dirty="0" sz="1300" spc="-20" b="1">
                <a:solidFill>
                  <a:srgbClr val="B3CC35"/>
                </a:solidFill>
                <a:latin typeface="Calibri"/>
                <a:cs typeface="Calibri"/>
              </a:rPr>
              <a:t>Tuesday,</a:t>
            </a:r>
            <a:r>
              <a:rPr dirty="0" sz="1300" spc="-15" b="1">
                <a:solidFill>
                  <a:srgbClr val="B3CC35"/>
                </a:solidFill>
                <a:latin typeface="Calibri"/>
                <a:cs typeface="Calibri"/>
              </a:rPr>
              <a:t> </a:t>
            </a:r>
            <a:r>
              <a:rPr dirty="0" sz="1300" b="1">
                <a:solidFill>
                  <a:srgbClr val="B3CC35"/>
                </a:solidFill>
                <a:latin typeface="Calibri"/>
                <a:cs typeface="Calibri"/>
              </a:rPr>
              <a:t>March</a:t>
            </a:r>
            <a:r>
              <a:rPr dirty="0" sz="1300" spc="-20" b="1">
                <a:solidFill>
                  <a:srgbClr val="B3CC35"/>
                </a:solidFill>
                <a:latin typeface="Calibri"/>
                <a:cs typeface="Calibri"/>
              </a:rPr>
              <a:t> </a:t>
            </a:r>
            <a:r>
              <a:rPr dirty="0" sz="1300" b="1">
                <a:solidFill>
                  <a:srgbClr val="B3CC35"/>
                </a:solidFill>
                <a:latin typeface="Calibri"/>
                <a:cs typeface="Calibri"/>
              </a:rPr>
              <a:t>28,</a:t>
            </a:r>
            <a:r>
              <a:rPr dirty="0" sz="1300" spc="-15" b="1">
                <a:solidFill>
                  <a:srgbClr val="B3CC35"/>
                </a:solidFill>
                <a:latin typeface="Calibri"/>
                <a:cs typeface="Calibri"/>
              </a:rPr>
              <a:t> </a:t>
            </a:r>
            <a:r>
              <a:rPr dirty="0" sz="1300" b="1">
                <a:solidFill>
                  <a:srgbClr val="B3CC35"/>
                </a:solidFill>
                <a:latin typeface="Calibri"/>
                <a:cs typeface="Calibri"/>
              </a:rPr>
              <a:t>2023,</a:t>
            </a:r>
            <a:r>
              <a:rPr dirty="0" sz="1300" spc="-20" b="1">
                <a:solidFill>
                  <a:srgbClr val="B3CC35"/>
                </a:solidFill>
                <a:latin typeface="Calibri"/>
                <a:cs typeface="Calibri"/>
              </a:rPr>
              <a:t> </a:t>
            </a:r>
            <a:r>
              <a:rPr dirty="0" sz="1300" b="1">
                <a:solidFill>
                  <a:srgbClr val="B3CC35"/>
                </a:solidFill>
                <a:latin typeface="Calibri"/>
                <a:cs typeface="Calibri"/>
              </a:rPr>
              <a:t>5:00</a:t>
            </a:r>
            <a:r>
              <a:rPr dirty="0" sz="1300" spc="-15" b="1">
                <a:solidFill>
                  <a:srgbClr val="B3CC35"/>
                </a:solidFill>
                <a:latin typeface="Calibri"/>
                <a:cs typeface="Calibri"/>
              </a:rPr>
              <a:t> </a:t>
            </a:r>
            <a:r>
              <a:rPr dirty="0" sz="1300" spc="-25" b="1">
                <a:solidFill>
                  <a:srgbClr val="B3CC35"/>
                </a:solidFill>
                <a:latin typeface="Calibri"/>
                <a:cs typeface="Calibri"/>
              </a:rPr>
              <a:t>PM</a:t>
            </a:r>
            <a:endParaRPr sz="1300">
              <a:latin typeface="Calibri"/>
              <a:cs typeface="Calibri"/>
            </a:endParaRPr>
          </a:p>
          <a:p>
            <a:pPr marL="12700">
              <a:lnSpc>
                <a:spcPts val="1260"/>
              </a:lnSpc>
              <a:spcBef>
                <a:spcPts val="140"/>
              </a:spcBef>
            </a:pP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Dairy</a:t>
            </a:r>
            <a:r>
              <a:rPr dirty="0" sz="1100" spc="-2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Industry</a:t>
            </a:r>
            <a:r>
              <a:rPr dirty="0" sz="1100" spc="-1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Moover</a:t>
            </a:r>
            <a:r>
              <a:rPr dirty="0" sz="1100" spc="-2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Sponsors</a:t>
            </a:r>
            <a:r>
              <a:rPr dirty="0" sz="1100" spc="-1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 b="1">
                <a:solidFill>
                  <a:srgbClr val="231F20"/>
                </a:solidFill>
                <a:latin typeface="Calibri"/>
                <a:cs typeface="Calibri"/>
              </a:rPr>
              <a:t>$5,000</a:t>
            </a:r>
            <a:endParaRPr sz="1100">
              <a:latin typeface="Calibri"/>
              <a:cs typeface="Calibri"/>
            </a:endParaRPr>
          </a:p>
          <a:p>
            <a:pPr marL="113664" indent="-101600">
              <a:lnSpc>
                <a:spcPts val="1200"/>
              </a:lnSpc>
              <a:buFont typeface="Calibri"/>
              <a:buChar char="•"/>
              <a:tabLst>
                <a:tab pos="114300" algn="l"/>
              </a:tabLst>
            </a:pP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Includes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playing</a:t>
            </a:r>
            <a:r>
              <a:rPr dirty="0" sz="11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2-3</a:t>
            </a:r>
            <a:r>
              <a:rPr dirty="0" sz="11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minute</a:t>
            </a:r>
            <a:r>
              <a:rPr dirty="0" sz="11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video</a:t>
            </a:r>
            <a:r>
              <a:rPr dirty="0" sz="11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at</a:t>
            </a:r>
            <a:r>
              <a:rPr dirty="0" sz="11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dirty="0" sz="11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Welcome Reception,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supplied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by</a:t>
            </a:r>
            <a:r>
              <a:rPr dirty="0" sz="11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sponsor</a:t>
            </a:r>
            <a:endParaRPr sz="1100">
              <a:latin typeface="Calibri"/>
              <a:cs typeface="Calibri"/>
            </a:endParaRPr>
          </a:p>
          <a:p>
            <a:pPr marL="113664" indent="-101600">
              <a:lnSpc>
                <a:spcPts val="1200"/>
              </a:lnSpc>
              <a:buChar char="•"/>
              <a:tabLst>
                <a:tab pos="114300" algn="l"/>
              </a:tabLst>
            </a:pP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Up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to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2</a:t>
            </a:r>
            <a:r>
              <a:rPr dirty="0" sz="11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reserved</a:t>
            </a:r>
            <a:r>
              <a:rPr dirty="0" sz="11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tables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for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dirty="0" sz="11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Welcome Reception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if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desired</a:t>
            </a:r>
            <a:endParaRPr sz="1100">
              <a:latin typeface="Calibri"/>
              <a:cs typeface="Calibri"/>
            </a:endParaRPr>
          </a:p>
          <a:p>
            <a:pPr marL="104775" marR="460375" indent="-92710">
              <a:lnSpc>
                <a:spcPts val="1200"/>
              </a:lnSpc>
              <a:spcBef>
                <a:spcPts val="80"/>
              </a:spcBef>
              <a:buChar char="•"/>
              <a:tabLst>
                <a:tab pos="114300" algn="l"/>
              </a:tabLst>
            </a:pP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Promotion</a:t>
            </a:r>
            <a:r>
              <a:rPr dirty="0" sz="1100" spc="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opportunities</a:t>
            </a:r>
            <a:r>
              <a:rPr dirty="0" sz="1100" spc="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include</a:t>
            </a:r>
            <a:r>
              <a:rPr dirty="0" sz="1100" spc="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PowerPoint</a:t>
            </a:r>
            <a:r>
              <a:rPr dirty="0" sz="1100" spc="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slide,</a:t>
            </a:r>
            <a:r>
              <a:rPr dirty="0" sz="1100" spc="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Show</a:t>
            </a:r>
            <a:r>
              <a:rPr dirty="0" sz="1100" spc="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Magazine</a:t>
            </a:r>
            <a:r>
              <a:rPr dirty="0" sz="1100" spc="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recognition,</a:t>
            </a:r>
            <a:r>
              <a:rPr dirty="0" sz="1100" spc="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website</a:t>
            </a:r>
            <a:r>
              <a:rPr dirty="0" sz="1100" spc="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listing,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EMOOs</a:t>
            </a:r>
            <a:r>
              <a:rPr dirty="0" sz="1100" spc="-5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listing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260"/>
              </a:lnSpc>
              <a:spcBef>
                <a:spcPts val="259"/>
              </a:spcBef>
            </a:pP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Herd</a:t>
            </a:r>
            <a:r>
              <a:rPr dirty="0" sz="1100" spc="-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Leader</a:t>
            </a:r>
            <a:r>
              <a:rPr dirty="0" sz="1100" spc="-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Sponsors</a:t>
            </a:r>
            <a:r>
              <a:rPr dirty="0" sz="1100" spc="-10" b="1">
                <a:solidFill>
                  <a:srgbClr val="231F20"/>
                </a:solidFill>
                <a:latin typeface="Calibri"/>
                <a:cs typeface="Calibri"/>
              </a:rPr>
              <a:t> $3,000</a:t>
            </a:r>
            <a:endParaRPr sz="1100">
              <a:latin typeface="Calibri"/>
              <a:cs typeface="Calibri"/>
            </a:endParaRPr>
          </a:p>
          <a:p>
            <a:pPr marL="113664" indent="-101600">
              <a:lnSpc>
                <a:spcPts val="1200"/>
              </a:lnSpc>
              <a:buChar char="•"/>
              <a:tabLst>
                <a:tab pos="114300" algn="l"/>
              </a:tabLst>
            </a:pP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Includes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up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to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2</a:t>
            </a:r>
            <a:r>
              <a:rPr dirty="0" sz="11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reserved</a:t>
            </a:r>
            <a:r>
              <a:rPr dirty="0" sz="11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tables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for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dirty="0" sz="11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Welcome Reception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if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desired</a:t>
            </a:r>
            <a:endParaRPr sz="1100">
              <a:latin typeface="Calibri"/>
              <a:cs typeface="Calibri"/>
            </a:endParaRPr>
          </a:p>
          <a:p>
            <a:pPr marL="104775" marR="460375" indent="-92710">
              <a:lnSpc>
                <a:spcPts val="1200"/>
              </a:lnSpc>
              <a:spcBef>
                <a:spcPts val="80"/>
              </a:spcBef>
              <a:buChar char="•"/>
              <a:tabLst>
                <a:tab pos="114300" algn="l"/>
              </a:tabLst>
            </a:pP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Promotion</a:t>
            </a:r>
            <a:r>
              <a:rPr dirty="0" sz="1100" spc="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opportunities</a:t>
            </a:r>
            <a:r>
              <a:rPr dirty="0" sz="1100" spc="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include</a:t>
            </a:r>
            <a:r>
              <a:rPr dirty="0" sz="1100" spc="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PowerPoint</a:t>
            </a:r>
            <a:r>
              <a:rPr dirty="0" sz="1100" spc="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slide,</a:t>
            </a:r>
            <a:r>
              <a:rPr dirty="0" sz="1100" spc="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Show</a:t>
            </a:r>
            <a:r>
              <a:rPr dirty="0" sz="1100" spc="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Magazine</a:t>
            </a:r>
            <a:r>
              <a:rPr dirty="0" sz="1100" spc="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recognition,</a:t>
            </a:r>
            <a:r>
              <a:rPr dirty="0" sz="1100" spc="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website</a:t>
            </a:r>
            <a:r>
              <a:rPr dirty="0" sz="1100" spc="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listing,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EMOOs</a:t>
            </a:r>
            <a:r>
              <a:rPr dirty="0" sz="1100" spc="-5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listing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260"/>
              </a:lnSpc>
              <a:spcBef>
                <a:spcPts val="260"/>
              </a:spcBef>
            </a:pP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Milk</a:t>
            </a:r>
            <a:r>
              <a:rPr dirty="0" sz="1100" spc="-3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Master</a:t>
            </a:r>
            <a:r>
              <a:rPr dirty="0" sz="1100" spc="-2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Sponsors</a:t>
            </a:r>
            <a:r>
              <a:rPr dirty="0" sz="1100" spc="-2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 b="1">
                <a:solidFill>
                  <a:srgbClr val="231F20"/>
                </a:solidFill>
                <a:latin typeface="Calibri"/>
                <a:cs typeface="Calibri"/>
              </a:rPr>
              <a:t>$1,000</a:t>
            </a:r>
            <a:endParaRPr sz="1100">
              <a:latin typeface="Calibri"/>
              <a:cs typeface="Calibri"/>
            </a:endParaRPr>
          </a:p>
          <a:p>
            <a:pPr marL="113664" indent="-101600">
              <a:lnSpc>
                <a:spcPts val="1200"/>
              </a:lnSpc>
              <a:buChar char="•"/>
              <a:tabLst>
                <a:tab pos="114300" algn="l"/>
              </a:tabLst>
            </a:pP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Includes</a:t>
            </a:r>
            <a:r>
              <a:rPr dirty="0" sz="11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1</a:t>
            </a:r>
            <a:r>
              <a:rPr dirty="0" sz="11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reserved</a:t>
            </a:r>
            <a:r>
              <a:rPr dirty="0" sz="11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table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for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dirty="0" sz="11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Welcome Reception,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if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desired</a:t>
            </a:r>
            <a:endParaRPr sz="1100">
              <a:latin typeface="Calibri"/>
              <a:cs typeface="Calibri"/>
            </a:endParaRPr>
          </a:p>
          <a:p>
            <a:pPr marL="104775" marR="460375" indent="-92710">
              <a:lnSpc>
                <a:spcPts val="1200"/>
              </a:lnSpc>
              <a:spcBef>
                <a:spcPts val="80"/>
              </a:spcBef>
              <a:buChar char="•"/>
              <a:tabLst>
                <a:tab pos="114300" algn="l"/>
              </a:tabLst>
            </a:pP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Promotion</a:t>
            </a:r>
            <a:r>
              <a:rPr dirty="0" sz="1100" spc="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opportunities</a:t>
            </a:r>
            <a:r>
              <a:rPr dirty="0" sz="1100" spc="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include</a:t>
            </a:r>
            <a:r>
              <a:rPr dirty="0" sz="1100" spc="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PowerPoint</a:t>
            </a:r>
            <a:r>
              <a:rPr dirty="0" sz="1100" spc="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slide,</a:t>
            </a:r>
            <a:r>
              <a:rPr dirty="0" sz="1100" spc="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Show</a:t>
            </a:r>
            <a:r>
              <a:rPr dirty="0" sz="1100" spc="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Magazine</a:t>
            </a:r>
            <a:r>
              <a:rPr dirty="0" sz="1100" spc="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recognition,</a:t>
            </a:r>
            <a:r>
              <a:rPr dirty="0" sz="1100" spc="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website</a:t>
            </a:r>
            <a:r>
              <a:rPr dirty="0" sz="1100" spc="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listing,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EMOOs</a:t>
            </a:r>
            <a:r>
              <a:rPr dirty="0" sz="1100" spc="-5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listing</a:t>
            </a:r>
            <a:endParaRPr sz="1100">
              <a:latin typeface="Calibri"/>
              <a:cs typeface="Calibri"/>
            </a:endParaRPr>
          </a:p>
          <a:p>
            <a:pPr marL="12700" marR="316865">
              <a:lnSpc>
                <a:spcPct val="95000"/>
              </a:lnSpc>
              <a:spcBef>
                <a:spcPts val="535"/>
              </a:spcBef>
            </a:pPr>
            <a:r>
              <a:rPr dirty="0" sz="1300" spc="-10" b="1">
                <a:solidFill>
                  <a:srgbClr val="B2CC38"/>
                </a:solidFill>
                <a:latin typeface="Calibri"/>
                <a:cs typeface="Calibri"/>
              </a:rPr>
              <a:t>Prayer</a:t>
            </a:r>
            <a:r>
              <a:rPr dirty="0" sz="1300" spc="-30" b="1">
                <a:solidFill>
                  <a:srgbClr val="B2CC38"/>
                </a:solidFill>
                <a:latin typeface="Calibri"/>
                <a:cs typeface="Calibri"/>
              </a:rPr>
              <a:t> </a:t>
            </a:r>
            <a:r>
              <a:rPr dirty="0" sz="1300" b="1">
                <a:solidFill>
                  <a:srgbClr val="B2CC38"/>
                </a:solidFill>
                <a:latin typeface="Calibri"/>
                <a:cs typeface="Calibri"/>
              </a:rPr>
              <a:t>Breakfast</a:t>
            </a:r>
            <a:r>
              <a:rPr dirty="0" sz="1300" spc="-10" b="1">
                <a:solidFill>
                  <a:srgbClr val="B2CC38"/>
                </a:solidFill>
                <a:latin typeface="Calibri"/>
                <a:cs typeface="Calibri"/>
              </a:rPr>
              <a:t> </a:t>
            </a:r>
            <a:r>
              <a:rPr dirty="0" sz="1300" b="1">
                <a:solidFill>
                  <a:srgbClr val="B2CC38"/>
                </a:solidFill>
                <a:latin typeface="Calibri"/>
                <a:cs typeface="Calibri"/>
              </a:rPr>
              <a:t>Sponsorships,</a:t>
            </a:r>
            <a:r>
              <a:rPr dirty="0" sz="1300" spc="-15" b="1">
                <a:solidFill>
                  <a:srgbClr val="B2CC38"/>
                </a:solidFill>
                <a:latin typeface="Calibri"/>
                <a:cs typeface="Calibri"/>
              </a:rPr>
              <a:t> </a:t>
            </a:r>
            <a:r>
              <a:rPr dirty="0" sz="1300" spc="-20" b="1">
                <a:solidFill>
                  <a:srgbClr val="B2CC38"/>
                </a:solidFill>
                <a:latin typeface="Calibri"/>
                <a:cs typeface="Calibri"/>
              </a:rPr>
              <a:t>Wednesday,</a:t>
            </a:r>
            <a:r>
              <a:rPr dirty="0" sz="1300" spc="-10" b="1">
                <a:solidFill>
                  <a:srgbClr val="B2CC38"/>
                </a:solidFill>
                <a:latin typeface="Calibri"/>
                <a:cs typeface="Calibri"/>
              </a:rPr>
              <a:t> </a:t>
            </a:r>
            <a:r>
              <a:rPr dirty="0" sz="1300" b="1">
                <a:solidFill>
                  <a:srgbClr val="B2CC38"/>
                </a:solidFill>
                <a:latin typeface="Calibri"/>
                <a:cs typeface="Calibri"/>
              </a:rPr>
              <a:t>March</a:t>
            </a:r>
            <a:r>
              <a:rPr dirty="0" sz="1300" spc="-15" b="1">
                <a:solidFill>
                  <a:srgbClr val="B2CC38"/>
                </a:solidFill>
                <a:latin typeface="Calibri"/>
                <a:cs typeface="Calibri"/>
              </a:rPr>
              <a:t> </a:t>
            </a:r>
            <a:r>
              <a:rPr dirty="0" sz="1300" b="1">
                <a:solidFill>
                  <a:srgbClr val="B2CC38"/>
                </a:solidFill>
                <a:latin typeface="Calibri"/>
                <a:cs typeface="Calibri"/>
              </a:rPr>
              <a:t>29,</a:t>
            </a:r>
            <a:r>
              <a:rPr dirty="0" sz="1300" spc="-15" b="1">
                <a:solidFill>
                  <a:srgbClr val="B2CC38"/>
                </a:solidFill>
                <a:latin typeface="Calibri"/>
                <a:cs typeface="Calibri"/>
              </a:rPr>
              <a:t> </a:t>
            </a:r>
            <a:r>
              <a:rPr dirty="0" sz="1300" b="1">
                <a:solidFill>
                  <a:srgbClr val="B2CC38"/>
                </a:solidFill>
                <a:latin typeface="Calibri"/>
                <a:cs typeface="Calibri"/>
              </a:rPr>
              <a:t>2023,</a:t>
            </a:r>
            <a:r>
              <a:rPr dirty="0" sz="1300" spc="-10" b="1">
                <a:solidFill>
                  <a:srgbClr val="B2CC38"/>
                </a:solidFill>
                <a:latin typeface="Calibri"/>
                <a:cs typeface="Calibri"/>
              </a:rPr>
              <a:t> </a:t>
            </a:r>
            <a:r>
              <a:rPr dirty="0" sz="1300" b="1">
                <a:solidFill>
                  <a:srgbClr val="B2CC38"/>
                </a:solidFill>
                <a:latin typeface="Calibri"/>
                <a:cs typeface="Calibri"/>
              </a:rPr>
              <a:t>6:15</a:t>
            </a:r>
            <a:r>
              <a:rPr dirty="0" sz="1300" spc="-10" b="1">
                <a:solidFill>
                  <a:srgbClr val="B2CC38"/>
                </a:solidFill>
                <a:latin typeface="Calibri"/>
                <a:cs typeface="Calibri"/>
              </a:rPr>
              <a:t> </a:t>
            </a:r>
            <a:r>
              <a:rPr dirty="0" sz="1300" b="1">
                <a:solidFill>
                  <a:srgbClr val="B2CC38"/>
                </a:solidFill>
                <a:latin typeface="Calibri"/>
                <a:cs typeface="Calibri"/>
              </a:rPr>
              <a:t>AM</a:t>
            </a:r>
            <a:r>
              <a:rPr dirty="0" sz="1300" spc="-15" b="1">
                <a:solidFill>
                  <a:srgbClr val="B2CC38"/>
                </a:solidFill>
                <a:latin typeface="Calibri"/>
                <a:cs typeface="Calibri"/>
              </a:rPr>
              <a:t> </a:t>
            </a:r>
            <a:r>
              <a:rPr dirty="0" sz="1300" b="1">
                <a:solidFill>
                  <a:srgbClr val="B2CC38"/>
                </a:solidFill>
                <a:latin typeface="Calibri"/>
                <a:cs typeface="Calibri"/>
              </a:rPr>
              <a:t>–</a:t>
            </a:r>
            <a:r>
              <a:rPr dirty="0" sz="1300" spc="-15" b="1">
                <a:solidFill>
                  <a:srgbClr val="B2CC38"/>
                </a:solidFill>
                <a:latin typeface="Calibri"/>
                <a:cs typeface="Calibri"/>
              </a:rPr>
              <a:t> </a:t>
            </a:r>
            <a:r>
              <a:rPr dirty="0" sz="1300" b="1">
                <a:solidFill>
                  <a:srgbClr val="B2CC38"/>
                </a:solidFill>
                <a:latin typeface="Calibri"/>
                <a:cs typeface="Calibri"/>
              </a:rPr>
              <a:t>8:30</a:t>
            </a:r>
            <a:r>
              <a:rPr dirty="0" sz="1300" spc="-10" b="1">
                <a:solidFill>
                  <a:srgbClr val="B2CC38"/>
                </a:solidFill>
                <a:latin typeface="Calibri"/>
                <a:cs typeface="Calibri"/>
              </a:rPr>
              <a:t> </a:t>
            </a:r>
            <a:r>
              <a:rPr dirty="0" sz="1300" spc="-25" b="1">
                <a:solidFill>
                  <a:srgbClr val="B2CC38"/>
                </a:solidFill>
                <a:latin typeface="Calibri"/>
                <a:cs typeface="Calibri"/>
              </a:rPr>
              <a:t>AM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We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are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very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excited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to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continue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this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prayerful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inspirational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piece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as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part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CPDE.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This</a:t>
            </a:r>
            <a:r>
              <a:rPr dirty="0" sz="1100" spc="50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year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Ag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Prayer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Breakfast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will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be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held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on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Wednesday,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March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29,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2023.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As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in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past,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we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would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appreciate</a:t>
            </a:r>
            <a:r>
              <a:rPr dirty="0" sz="1100" spc="-3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your</a:t>
            </a:r>
            <a:r>
              <a:rPr dirty="0" sz="1100" spc="-3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support</a:t>
            </a:r>
            <a:r>
              <a:rPr dirty="0" sz="1100" spc="-3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for</a:t>
            </a:r>
            <a:r>
              <a:rPr dirty="0" sz="1100" spc="-3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this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great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event.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Here</a:t>
            </a:r>
            <a:r>
              <a:rPr dirty="0" sz="1100" spc="-3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are</a:t>
            </a:r>
            <a:r>
              <a:rPr dirty="0" sz="1100" spc="-2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dirty="0" sz="1100" spc="-1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few</a:t>
            </a:r>
            <a:r>
              <a:rPr dirty="0" sz="1100" spc="-2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highlights</a:t>
            </a:r>
            <a:r>
              <a:rPr dirty="0" sz="1100" spc="-1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for</a:t>
            </a:r>
            <a:r>
              <a:rPr dirty="0" sz="1100" spc="-1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 b="1">
                <a:solidFill>
                  <a:srgbClr val="231F20"/>
                </a:solidFill>
                <a:latin typeface="Calibri"/>
                <a:cs typeface="Calibri"/>
              </a:rPr>
              <a:t>2023:</a:t>
            </a:r>
            <a:endParaRPr sz="1100">
              <a:latin typeface="Calibri"/>
              <a:cs typeface="Calibri"/>
            </a:endParaRPr>
          </a:p>
          <a:p>
            <a:pPr marL="113664" indent="-101600">
              <a:lnSpc>
                <a:spcPts val="1260"/>
              </a:lnSpc>
              <a:spcBef>
                <a:spcPts val="80"/>
              </a:spcBef>
              <a:buChar char="•"/>
              <a:tabLst>
                <a:tab pos="114300" algn="l"/>
              </a:tabLst>
            </a:pP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dirty="0" sz="1100" spc="-3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Prayer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Breakfast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is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free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to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all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attendees.</a:t>
            </a:r>
            <a:endParaRPr sz="1100">
              <a:latin typeface="Calibri"/>
              <a:cs typeface="Calibri"/>
            </a:endParaRPr>
          </a:p>
          <a:p>
            <a:pPr marL="113664" indent="-101600">
              <a:lnSpc>
                <a:spcPts val="1200"/>
              </a:lnSpc>
              <a:buChar char="•"/>
              <a:tabLst>
                <a:tab pos="114300" algn="l"/>
              </a:tabLst>
            </a:pP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Tables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will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have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10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seats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bleacher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seating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will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be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available.</a:t>
            </a:r>
            <a:endParaRPr sz="1100">
              <a:latin typeface="Calibri"/>
              <a:cs typeface="Calibri"/>
            </a:endParaRPr>
          </a:p>
          <a:p>
            <a:pPr marL="113664" indent="-101600">
              <a:lnSpc>
                <a:spcPts val="1200"/>
              </a:lnSpc>
              <a:buChar char="•"/>
              <a:tabLst>
                <a:tab pos="114300" algn="l"/>
              </a:tabLst>
            </a:pP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Sponsors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will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have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option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reserving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tables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at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breakfast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if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they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would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like.</a:t>
            </a:r>
            <a:endParaRPr sz="1100">
              <a:latin typeface="Calibri"/>
              <a:cs typeface="Calibri"/>
            </a:endParaRPr>
          </a:p>
          <a:p>
            <a:pPr marL="113664" indent="-101600">
              <a:lnSpc>
                <a:spcPts val="1200"/>
              </a:lnSpc>
              <a:buChar char="•"/>
              <a:tabLst>
                <a:tab pos="114300" algn="l"/>
              </a:tabLst>
            </a:pP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Attendees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will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enjoy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delicious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breakfast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with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all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dairy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fixings.</a:t>
            </a:r>
            <a:endParaRPr sz="1100">
              <a:latin typeface="Calibri"/>
              <a:cs typeface="Calibri"/>
            </a:endParaRPr>
          </a:p>
          <a:p>
            <a:pPr marL="113664" indent="-101600">
              <a:lnSpc>
                <a:spcPts val="1200"/>
              </a:lnSpc>
              <a:buChar char="•"/>
              <a:tabLst>
                <a:tab pos="114300" algn="l"/>
              </a:tabLst>
            </a:pP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Doors</a:t>
            </a:r>
            <a:r>
              <a:rPr dirty="0" sz="1100" spc="-3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open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at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6:15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a.m.,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program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beginning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at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7:00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a.m.</a:t>
            </a:r>
            <a:endParaRPr sz="1100">
              <a:latin typeface="Calibri"/>
              <a:cs typeface="Calibri"/>
            </a:endParaRPr>
          </a:p>
          <a:p>
            <a:pPr marL="113664" indent="-101600">
              <a:lnSpc>
                <a:spcPts val="1260"/>
              </a:lnSpc>
              <a:buChar char="•"/>
              <a:tabLst>
                <a:tab pos="114300" algn="l"/>
              </a:tabLst>
            </a:pP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Tim</a:t>
            </a:r>
            <a:r>
              <a:rPr dirty="0" sz="1100" spc="-3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Lovelace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will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be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speaking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at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this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event.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Tim’s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passion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for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life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is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contagious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effectual.</a:t>
            </a:r>
            <a:endParaRPr sz="1100">
              <a:latin typeface="Calibri"/>
              <a:cs typeface="Calibri"/>
            </a:endParaRPr>
          </a:p>
          <a:p>
            <a:pPr marL="12700" marR="235585">
              <a:lnSpc>
                <a:spcPts val="1200"/>
              </a:lnSpc>
              <a:spcBef>
                <a:spcPts val="819"/>
              </a:spcBef>
            </a:pP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All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sponsors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donating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$500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or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more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will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receive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recognition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at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event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with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signage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on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stage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at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Prayer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Breakfast,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in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program,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in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Expo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Show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Magazine,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in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Dairy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Star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on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huge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poster</a:t>
            </a:r>
            <a:r>
              <a:rPr dirty="0" sz="1100" spc="-3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displayed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during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whole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two</a:t>
            </a:r>
            <a:r>
              <a:rPr dirty="0" sz="1100" spc="-3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days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Expo.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dirty="0" sz="1300" b="1">
                <a:solidFill>
                  <a:srgbClr val="B3CC39"/>
                </a:solidFill>
                <a:latin typeface="Calibri"/>
                <a:cs typeface="Calibri"/>
              </a:rPr>
              <a:t>In-kind</a:t>
            </a:r>
            <a:r>
              <a:rPr dirty="0" sz="1300" spc="-20" b="1">
                <a:solidFill>
                  <a:srgbClr val="B3CC39"/>
                </a:solidFill>
                <a:latin typeface="Calibri"/>
                <a:cs typeface="Calibri"/>
              </a:rPr>
              <a:t> </a:t>
            </a:r>
            <a:r>
              <a:rPr dirty="0" sz="1300" b="1">
                <a:solidFill>
                  <a:srgbClr val="B3CC39"/>
                </a:solidFill>
                <a:latin typeface="Calibri"/>
                <a:cs typeface="Calibri"/>
              </a:rPr>
              <a:t>sponsorships</a:t>
            </a:r>
            <a:r>
              <a:rPr dirty="0" sz="1300" spc="-10" b="1">
                <a:solidFill>
                  <a:srgbClr val="B3CC39"/>
                </a:solidFill>
                <a:latin typeface="Calibri"/>
                <a:cs typeface="Calibri"/>
              </a:rPr>
              <a:t> </a:t>
            </a:r>
            <a:r>
              <a:rPr dirty="0" sz="1300" b="1">
                <a:solidFill>
                  <a:srgbClr val="B3CC39"/>
                </a:solidFill>
                <a:latin typeface="Calibri"/>
                <a:cs typeface="Calibri"/>
              </a:rPr>
              <a:t>and</a:t>
            </a:r>
            <a:r>
              <a:rPr dirty="0" sz="1300" spc="-10" b="1">
                <a:solidFill>
                  <a:srgbClr val="B3CC39"/>
                </a:solidFill>
                <a:latin typeface="Calibri"/>
                <a:cs typeface="Calibri"/>
              </a:rPr>
              <a:t> donations</a:t>
            </a:r>
            <a:endParaRPr sz="1300">
              <a:latin typeface="Calibri"/>
              <a:cs typeface="Calibri"/>
            </a:endParaRPr>
          </a:p>
          <a:p>
            <a:pPr marL="12700">
              <a:lnSpc>
                <a:spcPts val="1260"/>
              </a:lnSpc>
              <a:spcBef>
                <a:spcPts val="40"/>
              </a:spcBef>
            </a:pP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We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are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so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grateful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for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all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dairy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donations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for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our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Expo!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At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CPDE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2022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attendees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were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graced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with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260"/>
              </a:lnSpc>
            </a:pP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all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these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dairy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products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for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free!</a:t>
            </a:r>
            <a:endParaRPr sz="1100">
              <a:latin typeface="Calibri"/>
              <a:cs typeface="Calibri"/>
            </a:endParaRPr>
          </a:p>
          <a:p>
            <a:pPr marL="113664" indent="-101600">
              <a:lnSpc>
                <a:spcPts val="1260"/>
              </a:lnSpc>
              <a:spcBef>
                <a:spcPts val="80"/>
              </a:spcBef>
              <a:buChar char="•"/>
              <a:tabLst>
                <a:tab pos="114300" algn="l"/>
              </a:tabLst>
            </a:pP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More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than</a:t>
            </a:r>
            <a:r>
              <a:rPr dirty="0" sz="11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1,500 grilled</a:t>
            </a:r>
            <a:r>
              <a:rPr dirty="0" sz="11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cheese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sandwiches</a:t>
            </a:r>
            <a:endParaRPr sz="1100">
              <a:latin typeface="Calibri"/>
              <a:cs typeface="Calibri"/>
            </a:endParaRPr>
          </a:p>
          <a:p>
            <a:pPr marL="113664" indent="-101600">
              <a:lnSpc>
                <a:spcPts val="1200"/>
              </a:lnSpc>
              <a:buChar char="•"/>
              <a:tabLst>
                <a:tab pos="114300" algn="l"/>
              </a:tabLst>
            </a:pP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700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half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pints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milk</a:t>
            </a:r>
            <a:endParaRPr sz="1100">
              <a:latin typeface="Calibri"/>
              <a:cs typeface="Calibri"/>
            </a:endParaRPr>
          </a:p>
          <a:p>
            <a:pPr marL="113664" indent="-101600">
              <a:lnSpc>
                <a:spcPts val="1200"/>
              </a:lnSpc>
              <a:buChar char="•"/>
              <a:tabLst>
                <a:tab pos="114300" algn="l"/>
              </a:tabLst>
            </a:pP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300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various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flavored</a:t>
            </a:r>
            <a:r>
              <a:rPr dirty="0" sz="11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yogurts</a:t>
            </a:r>
            <a:endParaRPr sz="1100">
              <a:latin typeface="Calibri"/>
              <a:cs typeface="Calibri"/>
            </a:endParaRPr>
          </a:p>
          <a:p>
            <a:pPr marL="113664" indent="-101600">
              <a:lnSpc>
                <a:spcPts val="1200"/>
              </a:lnSpc>
              <a:buChar char="•"/>
              <a:tabLst>
                <a:tab pos="114300" algn="l"/>
              </a:tabLst>
            </a:pP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1,800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assorted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ice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cream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novelties</a:t>
            </a:r>
            <a:endParaRPr sz="1100">
              <a:latin typeface="Calibri"/>
              <a:cs typeface="Calibri"/>
            </a:endParaRPr>
          </a:p>
          <a:p>
            <a:pPr marL="113664" indent="-101600">
              <a:lnSpc>
                <a:spcPts val="1200"/>
              </a:lnSpc>
              <a:buChar char="•"/>
              <a:tabLst>
                <a:tab pos="114300" algn="l"/>
              </a:tabLst>
            </a:pP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84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gallons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ice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cream</a:t>
            </a:r>
            <a:endParaRPr sz="1100">
              <a:latin typeface="Calibri"/>
              <a:cs typeface="Calibri"/>
            </a:endParaRPr>
          </a:p>
          <a:p>
            <a:pPr marL="113664" indent="-101600">
              <a:lnSpc>
                <a:spcPts val="1260"/>
              </a:lnSpc>
              <a:buChar char="•"/>
              <a:tabLst>
                <a:tab pos="114300" algn="l"/>
              </a:tabLst>
            </a:pP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700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pounds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cheese!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1603247" y="7118705"/>
            <a:ext cx="5661025" cy="955675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12700" marR="43180">
              <a:lnSpc>
                <a:spcPts val="1200"/>
              </a:lnSpc>
              <a:spcBef>
                <a:spcPts val="240"/>
              </a:spcBef>
            </a:pP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Some</a:t>
            </a:r>
            <a:r>
              <a:rPr dirty="0" sz="1100" spc="-3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these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items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are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donated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some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have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to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be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purchased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by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Expo.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If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your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company</a:t>
            </a:r>
            <a:r>
              <a:rPr dirty="0" sz="1100" spc="50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has</a:t>
            </a:r>
            <a:r>
              <a:rPr dirty="0" sz="1100" spc="-4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any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in-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kind</a:t>
            </a:r>
            <a:r>
              <a:rPr dirty="0" sz="1100" spc="-3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dairy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product</a:t>
            </a:r>
            <a:r>
              <a:rPr dirty="0" sz="1100" spc="-3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you</a:t>
            </a:r>
            <a:r>
              <a:rPr dirty="0" sz="1100" spc="-3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would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like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to</a:t>
            </a:r>
            <a:r>
              <a:rPr dirty="0" sz="1100" spc="-3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donate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please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contact</a:t>
            </a:r>
            <a:r>
              <a:rPr dirty="0" sz="1100" spc="-3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Renee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at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renee@ centralplainsdairyexpo.com.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Additional</a:t>
            </a:r>
            <a:r>
              <a:rPr dirty="0" sz="11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ideas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for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dirty="0" sz="11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dairy</a:t>
            </a:r>
            <a:r>
              <a:rPr dirty="0" sz="11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bar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may be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(but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are</a:t>
            </a:r>
            <a:r>
              <a:rPr dirty="0" sz="11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not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limited</a:t>
            </a:r>
            <a:r>
              <a:rPr dirty="0" sz="11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to)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cheese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sticks,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cheese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curds,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pretzels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cheese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sauce,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promotional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plates,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bowls,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napkins,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cups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or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120"/>
              </a:lnSpc>
            </a:pP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plasticware.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We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would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be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happy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to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have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conversation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about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how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best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to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incorporate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these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or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any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260"/>
              </a:lnSpc>
            </a:pP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other</a:t>
            </a:r>
            <a:r>
              <a:rPr dirty="0" sz="1100" spc="-4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items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you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have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in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mind.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1603247" y="8185594"/>
            <a:ext cx="5744845" cy="498475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12700" marR="5080">
              <a:lnSpc>
                <a:spcPts val="1200"/>
              </a:lnSpc>
              <a:spcBef>
                <a:spcPts val="240"/>
              </a:spcBef>
            </a:pP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All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sponsors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will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receive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mention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in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Expo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Show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Magazine,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on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CPDE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website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on-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site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at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the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event.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Increase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your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business’s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exposure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by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having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your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support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sponsorship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recognized 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with</a:t>
            </a:r>
            <a:r>
              <a:rPr dirty="0" sz="1100" spc="50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any</a:t>
            </a:r>
            <a:r>
              <a:rPr dirty="0" sz="11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r>
              <a:rPr dirty="0" sz="11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these</a:t>
            </a:r>
            <a:r>
              <a:rPr dirty="0" sz="11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branding</a:t>
            </a:r>
            <a:r>
              <a:rPr dirty="0" sz="11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sponsorship</a:t>
            </a:r>
            <a:r>
              <a:rPr dirty="0" sz="11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opportunities.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1603247" y="8835758"/>
            <a:ext cx="5334000" cy="381635"/>
          </a:xfrm>
          <a:prstGeom prst="rect">
            <a:avLst/>
          </a:prstGeom>
        </p:spPr>
        <p:txBody>
          <a:bodyPr wrap="square" lIns="0" tIns="2286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80"/>
              </a:spcBef>
            </a:pP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First</a:t>
            </a:r>
            <a:r>
              <a:rPr dirty="0" sz="1100" spc="-2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right</a:t>
            </a:r>
            <a:r>
              <a:rPr dirty="0" sz="1100" spc="-2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r>
              <a:rPr dirty="0" sz="1100" spc="-2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refusal</a:t>
            </a:r>
            <a:r>
              <a:rPr dirty="0" sz="1100" spc="-2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will</a:t>
            </a:r>
            <a:r>
              <a:rPr dirty="0" sz="1100" spc="-2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be</a:t>
            </a:r>
            <a:r>
              <a:rPr dirty="0" sz="1100" spc="-2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given</a:t>
            </a:r>
            <a:r>
              <a:rPr dirty="0" sz="1100" spc="-2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to</a:t>
            </a:r>
            <a:r>
              <a:rPr dirty="0" sz="1100" spc="-2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sponsors</a:t>
            </a:r>
            <a:r>
              <a:rPr dirty="0" sz="1100" spc="-2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that</a:t>
            </a:r>
            <a:r>
              <a:rPr dirty="0" sz="1100" spc="-2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have</a:t>
            </a:r>
            <a:r>
              <a:rPr dirty="0" sz="1100" spc="-2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actively</a:t>
            </a:r>
            <a:r>
              <a:rPr dirty="0" sz="1100" spc="-2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sponsored</a:t>
            </a:r>
            <a:r>
              <a:rPr dirty="0" sz="1100" spc="-2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dirty="0" sz="1100" spc="-2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last</a:t>
            </a:r>
            <a:r>
              <a:rPr dirty="0" sz="1100" spc="-2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Expo</a:t>
            </a:r>
            <a:r>
              <a:rPr dirty="0" sz="1100" spc="-2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25" b="1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80"/>
              </a:spcBef>
            </a:pP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reserved</a:t>
            </a:r>
            <a:r>
              <a:rPr dirty="0" sz="1100" spc="-3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their</a:t>
            </a:r>
            <a:r>
              <a:rPr dirty="0" sz="1100" spc="-1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sponsorship</a:t>
            </a:r>
            <a:r>
              <a:rPr dirty="0" sz="1100" spc="-2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by</a:t>
            </a:r>
            <a:r>
              <a:rPr dirty="0" sz="1100" spc="-2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November</a:t>
            </a:r>
            <a:r>
              <a:rPr dirty="0" sz="1100" spc="-2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18,</a:t>
            </a:r>
            <a:r>
              <a:rPr dirty="0" sz="1100" spc="-1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 b="1">
                <a:solidFill>
                  <a:srgbClr val="231F20"/>
                </a:solidFill>
                <a:latin typeface="Calibri"/>
                <a:cs typeface="Calibri"/>
              </a:rPr>
              <a:t>2022.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-12700" y="1772008"/>
            <a:ext cx="393700" cy="651319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855"/>
              </a:lnSpc>
            </a:pP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w</a:t>
            </a:r>
            <a:r>
              <a:rPr dirty="0" sz="2900" spc="2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w</a:t>
            </a:r>
            <a:r>
              <a:rPr dirty="0" sz="2900" spc="2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w</a:t>
            </a:r>
            <a:r>
              <a:rPr dirty="0" sz="2900" spc="-16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dirty="0" sz="2900" spc="-2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dirty="0" sz="2900" spc="-5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l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p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l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d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dirty="0" sz="2900" spc="2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dirty="0" sz="2900" spc="-17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dirty="0" sz="2900" spc="-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spc="-60" b="1">
                <a:solidFill>
                  <a:srgbClr val="231F20"/>
                </a:solidFill>
                <a:latin typeface="Calibri"/>
                <a:cs typeface="Calibri"/>
              </a:rPr>
              <a:t>m</a:t>
            </a:r>
            <a:endParaRPr sz="2900">
              <a:latin typeface="Calibri"/>
              <a:cs typeface="Calibri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2813" y="8613647"/>
            <a:ext cx="1119125" cy="930605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92411" y="9343897"/>
            <a:ext cx="12598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6A8086"/>
                </a:solidFill>
                <a:latin typeface="Century Gothic"/>
                <a:cs typeface="Century Gothic"/>
              </a:rPr>
              <a:t>#CPDE2023</a:t>
            </a:r>
            <a:endParaRPr sz="1800">
              <a:latin typeface="Century Gothic"/>
              <a:cs typeface="Century Gothic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312674" y="0"/>
            <a:ext cx="1202690" cy="10058400"/>
            <a:chOff x="312674" y="0"/>
            <a:chExt cx="1202690" cy="10058400"/>
          </a:xfrm>
        </p:grpSpPr>
        <p:sp>
          <p:nvSpPr>
            <p:cNvPr id="6" name="object 6" descr=""/>
            <p:cNvSpPr/>
            <p:nvPr/>
          </p:nvSpPr>
          <p:spPr>
            <a:xfrm>
              <a:off x="1444752" y="0"/>
              <a:ext cx="36830" cy="10058400"/>
            </a:xfrm>
            <a:custGeom>
              <a:avLst/>
              <a:gdLst/>
              <a:ahLst/>
              <a:cxnLst/>
              <a:rect l="l" t="t" r="r" b="b"/>
              <a:pathLst>
                <a:path w="36830" h="10058400">
                  <a:moveTo>
                    <a:pt x="36575" y="0"/>
                  </a:moveTo>
                  <a:lnTo>
                    <a:pt x="0" y="0"/>
                  </a:lnTo>
                  <a:lnTo>
                    <a:pt x="0" y="10058400"/>
                  </a:lnTo>
                  <a:lnTo>
                    <a:pt x="36575" y="10058400"/>
                  </a:lnTo>
                  <a:lnTo>
                    <a:pt x="36575" y="0"/>
                  </a:lnTo>
                  <a:close/>
                </a:path>
              </a:pathLst>
            </a:custGeom>
            <a:solidFill>
              <a:srgbClr val="FAAA44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1356" y="8281479"/>
              <a:ext cx="1053395" cy="414400"/>
            </a:xfrm>
            <a:prstGeom prst="rect">
              <a:avLst/>
            </a:prstGeom>
          </p:spPr>
        </p:pic>
        <p:sp>
          <p:nvSpPr>
            <p:cNvPr id="8" name="object 8" descr=""/>
            <p:cNvSpPr/>
            <p:nvPr/>
          </p:nvSpPr>
          <p:spPr>
            <a:xfrm>
              <a:off x="312674" y="8258619"/>
              <a:ext cx="1202690" cy="498475"/>
            </a:xfrm>
            <a:custGeom>
              <a:avLst/>
              <a:gdLst/>
              <a:ahLst/>
              <a:cxnLst/>
              <a:rect l="l" t="t" r="r" b="b"/>
              <a:pathLst>
                <a:path w="1202690" h="498475">
                  <a:moveTo>
                    <a:pt x="1202436" y="0"/>
                  </a:moveTo>
                  <a:lnTo>
                    <a:pt x="0" y="0"/>
                  </a:lnTo>
                  <a:lnTo>
                    <a:pt x="0" y="498348"/>
                  </a:lnTo>
                  <a:lnTo>
                    <a:pt x="1202436" y="498348"/>
                  </a:lnTo>
                  <a:lnTo>
                    <a:pt x="1202436" y="0"/>
                  </a:lnTo>
                  <a:close/>
                </a:path>
              </a:pathLst>
            </a:custGeom>
            <a:solidFill>
              <a:srgbClr val="FFFFFF">
                <a:alpha val="75000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378599" y="8319960"/>
              <a:ext cx="1074420" cy="375285"/>
            </a:xfrm>
            <a:custGeom>
              <a:avLst/>
              <a:gdLst/>
              <a:ahLst/>
              <a:cxnLst/>
              <a:rect l="l" t="t" r="r" b="b"/>
              <a:pathLst>
                <a:path w="1074420" h="375284">
                  <a:moveTo>
                    <a:pt x="1074420" y="0"/>
                  </a:moveTo>
                  <a:lnTo>
                    <a:pt x="0" y="0"/>
                  </a:lnTo>
                  <a:lnTo>
                    <a:pt x="0" y="374903"/>
                  </a:lnTo>
                  <a:lnTo>
                    <a:pt x="1074420" y="374903"/>
                  </a:lnTo>
                  <a:lnTo>
                    <a:pt x="10744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412416" y="8318817"/>
            <a:ext cx="1002030" cy="3327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ts val="1210"/>
              </a:lnSpc>
              <a:spcBef>
                <a:spcPts val="100"/>
              </a:spcBef>
            </a:pP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Central</a:t>
            </a:r>
            <a:r>
              <a:rPr dirty="0" sz="1100" spc="-5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Plains</a:t>
            </a:r>
            <a:endParaRPr sz="1100">
              <a:latin typeface="Calibri"/>
              <a:cs typeface="Calibri"/>
            </a:endParaRPr>
          </a:p>
          <a:p>
            <a:pPr algn="r" marR="6350">
              <a:lnSpc>
                <a:spcPts val="1210"/>
              </a:lnSpc>
            </a:pP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Dairy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Foundation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11" name="object 11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1356" y="7522400"/>
            <a:ext cx="1053395" cy="414400"/>
          </a:xfrm>
          <a:prstGeom prst="rect">
            <a:avLst/>
          </a:prstGeom>
        </p:spPr>
      </p:pic>
      <p:sp>
        <p:nvSpPr>
          <p:cNvPr id="12" name="object 12" descr=""/>
          <p:cNvSpPr txBox="1"/>
          <p:nvPr/>
        </p:nvSpPr>
        <p:spPr>
          <a:xfrm>
            <a:off x="695397" y="7559738"/>
            <a:ext cx="718185" cy="3327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210"/>
              </a:lnSpc>
              <a:spcBef>
                <a:spcPts val="100"/>
              </a:spcBef>
            </a:pP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  <a:hlinkClick r:id="rId4" action="ppaction://hlinksldjump"/>
              </a:rPr>
              <a:t>Sponsorship</a:t>
            </a:r>
            <a:endParaRPr sz="1100">
              <a:latin typeface="Calibri"/>
              <a:cs typeface="Calibri"/>
            </a:endParaRPr>
          </a:p>
          <a:p>
            <a:pPr marL="33020">
              <a:lnSpc>
                <a:spcPts val="1210"/>
              </a:lnSpc>
            </a:pP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  <a:hlinkClick r:id="rId4" action="ppaction://hlinksldjump"/>
              </a:rPr>
              <a:t>Information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13" name="object 1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1356" y="6763334"/>
            <a:ext cx="1053395" cy="414387"/>
          </a:xfrm>
          <a:prstGeom prst="rect">
            <a:avLst/>
          </a:prstGeom>
        </p:spPr>
      </p:pic>
      <p:sp>
        <p:nvSpPr>
          <p:cNvPr id="14" name="object 14" descr=""/>
          <p:cNvSpPr txBox="1"/>
          <p:nvPr/>
        </p:nvSpPr>
        <p:spPr>
          <a:xfrm>
            <a:off x="841576" y="6800659"/>
            <a:ext cx="572135" cy="332740"/>
          </a:xfrm>
          <a:prstGeom prst="rect">
            <a:avLst/>
          </a:prstGeom>
        </p:spPr>
        <p:txBody>
          <a:bodyPr wrap="square" lIns="0" tIns="40640" rIns="0" bIns="0" rtlCol="0" vert="horz">
            <a:spAutoFit/>
          </a:bodyPr>
          <a:lstStyle/>
          <a:p>
            <a:pPr marL="12700" marR="5080" indent="235585">
              <a:lnSpc>
                <a:spcPts val="1100"/>
              </a:lnSpc>
              <a:spcBef>
                <a:spcPts val="320"/>
              </a:spcBef>
            </a:pP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  <a:hlinkClick r:id="rId5" action="ppaction://hlinksldjump"/>
              </a:rPr>
              <a:t>Show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  <a:hlinkClick r:id="rId5" action="ppaction://hlinksldjump"/>
              </a:rPr>
              <a:t>Magazine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15" name="object 1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1356" y="6004255"/>
            <a:ext cx="1053395" cy="414388"/>
          </a:xfrm>
          <a:prstGeom prst="rect">
            <a:avLst/>
          </a:prstGeom>
        </p:spPr>
      </p:pic>
      <p:sp>
        <p:nvSpPr>
          <p:cNvPr id="16" name="object 16" descr=""/>
          <p:cNvSpPr txBox="1"/>
          <p:nvPr/>
        </p:nvSpPr>
        <p:spPr>
          <a:xfrm>
            <a:off x="836801" y="6041580"/>
            <a:ext cx="577215" cy="332740"/>
          </a:xfrm>
          <a:prstGeom prst="rect">
            <a:avLst/>
          </a:prstGeom>
        </p:spPr>
        <p:txBody>
          <a:bodyPr wrap="square" lIns="0" tIns="40640" rIns="0" bIns="0" rtlCol="0" vert="horz">
            <a:spAutoFit/>
          </a:bodyPr>
          <a:lstStyle/>
          <a:p>
            <a:pPr marL="12700" marR="5080" indent="43815">
              <a:lnSpc>
                <a:spcPts val="1100"/>
              </a:lnSpc>
              <a:spcBef>
                <a:spcPts val="320"/>
              </a:spcBef>
            </a:pP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Exhibitor Insurance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17" name="object 17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1356" y="5245163"/>
            <a:ext cx="1053395" cy="414400"/>
          </a:xfrm>
          <a:prstGeom prst="rect">
            <a:avLst/>
          </a:prstGeom>
        </p:spPr>
      </p:pic>
      <p:sp>
        <p:nvSpPr>
          <p:cNvPr id="18" name="object 18" descr=""/>
          <p:cNvSpPr txBox="1"/>
          <p:nvPr/>
        </p:nvSpPr>
        <p:spPr>
          <a:xfrm>
            <a:off x="664905" y="5282501"/>
            <a:ext cx="749300" cy="3327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715">
              <a:lnSpc>
                <a:spcPts val="1210"/>
              </a:lnSpc>
              <a:spcBef>
                <a:spcPts val="100"/>
              </a:spcBef>
            </a:pP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Membership</a:t>
            </a:r>
            <a:endParaRPr sz="1100">
              <a:latin typeface="Calibri"/>
              <a:cs typeface="Calibri"/>
            </a:endParaRPr>
          </a:p>
          <a:p>
            <a:pPr algn="r" marR="5080">
              <a:lnSpc>
                <a:spcPts val="1210"/>
              </a:lnSpc>
            </a:pP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Application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19" name="object 19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1356" y="4422076"/>
            <a:ext cx="1053395" cy="414400"/>
          </a:xfrm>
          <a:prstGeom prst="rect">
            <a:avLst/>
          </a:prstGeom>
        </p:spPr>
      </p:pic>
      <p:sp>
        <p:nvSpPr>
          <p:cNvPr id="20" name="object 20" descr=""/>
          <p:cNvSpPr txBox="1"/>
          <p:nvPr/>
        </p:nvSpPr>
        <p:spPr>
          <a:xfrm>
            <a:off x="747989" y="4459414"/>
            <a:ext cx="666115" cy="3327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ts val="1210"/>
              </a:lnSpc>
              <a:spcBef>
                <a:spcPts val="100"/>
              </a:spcBef>
            </a:pP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Booth</a:t>
            </a:r>
            <a:endParaRPr sz="1100">
              <a:latin typeface="Calibri"/>
              <a:cs typeface="Calibri"/>
            </a:endParaRPr>
          </a:p>
          <a:p>
            <a:pPr algn="r" marR="5080">
              <a:lnSpc>
                <a:spcPts val="1210"/>
              </a:lnSpc>
            </a:pP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Application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21" name="object 21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1356" y="3534981"/>
            <a:ext cx="1053395" cy="414400"/>
          </a:xfrm>
          <a:prstGeom prst="rect">
            <a:avLst/>
          </a:prstGeom>
        </p:spPr>
      </p:pic>
      <p:sp>
        <p:nvSpPr>
          <p:cNvPr id="22" name="object 22" descr=""/>
          <p:cNvSpPr txBox="1"/>
          <p:nvPr/>
        </p:nvSpPr>
        <p:spPr>
          <a:xfrm>
            <a:off x="641440" y="3572319"/>
            <a:ext cx="772160" cy="332740"/>
          </a:xfrm>
          <a:prstGeom prst="rect">
            <a:avLst/>
          </a:prstGeom>
        </p:spPr>
        <p:txBody>
          <a:bodyPr wrap="square" lIns="0" tIns="40640" rIns="0" bIns="0" rtlCol="0" vert="horz">
            <a:spAutoFit/>
          </a:bodyPr>
          <a:lstStyle/>
          <a:p>
            <a:pPr marL="12700" marR="5080" indent="521334">
              <a:lnSpc>
                <a:spcPts val="1100"/>
              </a:lnSpc>
              <a:spcBef>
                <a:spcPts val="320"/>
              </a:spcBef>
            </a:pP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Star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Sponsorships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23" name="object 23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71741" y="2647886"/>
            <a:ext cx="1073010" cy="414400"/>
          </a:xfrm>
          <a:prstGeom prst="rect">
            <a:avLst/>
          </a:prstGeom>
        </p:spPr>
      </p:pic>
      <p:sp>
        <p:nvSpPr>
          <p:cNvPr id="24" name="object 24" descr=""/>
          <p:cNvSpPr txBox="1"/>
          <p:nvPr/>
        </p:nvSpPr>
        <p:spPr>
          <a:xfrm>
            <a:off x="696587" y="2685224"/>
            <a:ext cx="697230" cy="3327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ts val="1210"/>
              </a:lnSpc>
              <a:spcBef>
                <a:spcPts val="100"/>
              </a:spcBef>
            </a:pP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Exhibitor</a:t>
            </a:r>
            <a:endParaRPr sz="1100">
              <a:latin typeface="Calibri"/>
              <a:cs typeface="Calibri"/>
            </a:endParaRPr>
          </a:p>
          <a:p>
            <a:pPr algn="r" marR="5080">
              <a:lnSpc>
                <a:spcPts val="1210"/>
              </a:lnSpc>
            </a:pP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Information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25" name="object 2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1356" y="1760791"/>
            <a:ext cx="1053395" cy="414400"/>
          </a:xfrm>
          <a:prstGeom prst="rect">
            <a:avLst/>
          </a:prstGeom>
        </p:spPr>
      </p:pic>
      <p:sp>
        <p:nvSpPr>
          <p:cNvPr id="26" name="object 26" descr=""/>
          <p:cNvSpPr txBox="1"/>
          <p:nvPr/>
        </p:nvSpPr>
        <p:spPr>
          <a:xfrm>
            <a:off x="1022614" y="1798129"/>
            <a:ext cx="391160" cy="332740"/>
          </a:xfrm>
          <a:prstGeom prst="rect">
            <a:avLst/>
          </a:prstGeom>
        </p:spPr>
        <p:txBody>
          <a:bodyPr wrap="square" lIns="0" tIns="40640" rIns="0" bIns="0" rtlCol="0" vert="horz">
            <a:spAutoFit/>
          </a:bodyPr>
          <a:lstStyle/>
          <a:p>
            <a:pPr marL="12700" marR="5080" indent="106680">
              <a:lnSpc>
                <a:spcPts val="1100"/>
              </a:lnSpc>
              <a:spcBef>
                <a:spcPts val="320"/>
              </a:spcBef>
            </a:pP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Why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CPDE?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1568585" y="264511"/>
            <a:ext cx="5887085" cy="1751964"/>
          </a:xfrm>
          <a:prstGeom prst="rect">
            <a:avLst/>
          </a:prstGeom>
        </p:spPr>
        <p:txBody>
          <a:bodyPr wrap="square" lIns="0" tIns="11049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70"/>
              </a:spcBef>
              <a:tabLst>
                <a:tab pos="5873750" algn="l"/>
              </a:tabLst>
            </a:pPr>
            <a:r>
              <a:rPr dirty="0" u="sng" sz="2000" spc="-10" b="1">
                <a:solidFill>
                  <a:srgbClr val="F7A844"/>
                </a:solidFill>
                <a:uFill>
                  <a:solidFill>
                    <a:srgbClr val="FAA748"/>
                  </a:solidFill>
                </a:uFill>
                <a:latin typeface="Century Gothic"/>
                <a:cs typeface="Century Gothic"/>
              </a:rPr>
              <a:t>SPONSORSHIPS</a:t>
            </a:r>
            <a:r>
              <a:rPr dirty="0" u="sng" sz="2000" b="1">
                <a:solidFill>
                  <a:srgbClr val="F7A844"/>
                </a:solidFill>
                <a:uFill>
                  <a:solidFill>
                    <a:srgbClr val="FAA748"/>
                  </a:solidFill>
                </a:uFill>
                <a:latin typeface="Century Gothic"/>
                <a:cs typeface="Century Gothic"/>
              </a:rPr>
              <a:t>	</a:t>
            </a:r>
            <a:endParaRPr sz="20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dirty="0" sz="1300" b="1">
                <a:solidFill>
                  <a:srgbClr val="B3CC35"/>
                </a:solidFill>
                <a:latin typeface="Calibri"/>
                <a:cs typeface="Calibri"/>
              </a:rPr>
              <a:t>NEW</a:t>
            </a:r>
            <a:r>
              <a:rPr dirty="0" sz="1300" spc="-10" b="1">
                <a:solidFill>
                  <a:srgbClr val="B3CC35"/>
                </a:solidFill>
                <a:latin typeface="Calibri"/>
                <a:cs typeface="Calibri"/>
              </a:rPr>
              <a:t> </a:t>
            </a:r>
            <a:r>
              <a:rPr dirty="0" sz="1300" b="1">
                <a:solidFill>
                  <a:srgbClr val="B3CC35"/>
                </a:solidFill>
                <a:latin typeface="Calibri"/>
                <a:cs typeface="Calibri"/>
              </a:rPr>
              <a:t>FOR</a:t>
            </a:r>
            <a:r>
              <a:rPr dirty="0" sz="1300" spc="-10" b="1">
                <a:solidFill>
                  <a:srgbClr val="B3CC35"/>
                </a:solidFill>
                <a:latin typeface="Calibri"/>
                <a:cs typeface="Calibri"/>
              </a:rPr>
              <a:t> </a:t>
            </a:r>
            <a:r>
              <a:rPr dirty="0" sz="1300" b="1">
                <a:solidFill>
                  <a:srgbClr val="B3CC35"/>
                </a:solidFill>
                <a:latin typeface="Calibri"/>
                <a:cs typeface="Calibri"/>
              </a:rPr>
              <a:t>CPDE</a:t>
            </a:r>
            <a:r>
              <a:rPr dirty="0" sz="1300" spc="-15" b="1">
                <a:solidFill>
                  <a:srgbClr val="B3CC35"/>
                </a:solidFill>
                <a:latin typeface="Calibri"/>
                <a:cs typeface="Calibri"/>
              </a:rPr>
              <a:t> </a:t>
            </a:r>
            <a:r>
              <a:rPr dirty="0" sz="1300" b="1">
                <a:solidFill>
                  <a:srgbClr val="B3CC35"/>
                </a:solidFill>
                <a:latin typeface="Calibri"/>
                <a:cs typeface="Calibri"/>
              </a:rPr>
              <a:t>2023!!</a:t>
            </a:r>
            <a:r>
              <a:rPr dirty="0" sz="1300" spc="-5" b="1">
                <a:solidFill>
                  <a:srgbClr val="B3CC35"/>
                </a:solidFill>
                <a:latin typeface="Calibri"/>
                <a:cs typeface="Calibri"/>
              </a:rPr>
              <a:t> </a:t>
            </a:r>
            <a:r>
              <a:rPr dirty="0" sz="1300" b="1">
                <a:solidFill>
                  <a:srgbClr val="B3CC35"/>
                </a:solidFill>
                <a:latin typeface="Calibri"/>
                <a:cs typeface="Calibri"/>
              </a:rPr>
              <a:t>ED</a:t>
            </a:r>
            <a:r>
              <a:rPr dirty="0" sz="1300" spc="-10" b="1">
                <a:solidFill>
                  <a:srgbClr val="B3CC35"/>
                </a:solidFill>
                <a:latin typeface="Calibri"/>
                <a:cs typeface="Calibri"/>
              </a:rPr>
              <a:t> (EDUCATION) </a:t>
            </a:r>
            <a:r>
              <a:rPr dirty="0" sz="1300" spc="-20" b="1">
                <a:solidFill>
                  <a:srgbClr val="B3CC35"/>
                </a:solidFill>
                <a:latin typeface="Calibri"/>
                <a:cs typeface="Calibri"/>
              </a:rPr>
              <a:t>SHED</a:t>
            </a:r>
            <a:endParaRPr sz="1300">
              <a:latin typeface="Calibri"/>
              <a:cs typeface="Calibri"/>
            </a:endParaRPr>
          </a:p>
          <a:p>
            <a:pPr marL="12700" marR="205104">
              <a:lnSpc>
                <a:spcPts val="1400"/>
              </a:lnSpc>
              <a:spcBef>
                <a:spcPts val="20"/>
              </a:spcBef>
            </a:pP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dirty="0" sz="1100" spc="-3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Expo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Arena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Ed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Shed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gives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you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another</a:t>
            </a:r>
            <a:r>
              <a:rPr dirty="0" sz="1100" spc="-3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opportunity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to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increase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your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exposure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share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your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message!</a:t>
            </a:r>
            <a:r>
              <a:rPr dirty="0" sz="1100" spc="2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Exhibitors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sponsors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may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reserve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25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minutes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during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Expo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Hall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open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hours.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This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is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your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time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–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outside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your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booth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–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to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educate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attendees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promote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your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products/services. (Please</a:t>
            </a:r>
            <a:r>
              <a:rPr dirty="0" sz="1100" spc="50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note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that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all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booths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must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be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staffed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during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Expo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Hall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hours.)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sound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system,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TV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screen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HDMI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cord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will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be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available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to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support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your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presentation.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Please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bring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any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dongles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that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you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may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need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for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compatibility</a:t>
            </a:r>
            <a:r>
              <a:rPr dirty="0" sz="1100" spc="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to</a:t>
            </a:r>
            <a:r>
              <a:rPr dirty="0" sz="1100" spc="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HDMI.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1568585" y="2104809"/>
            <a:ext cx="5749925" cy="7372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6100"/>
              </a:lnSpc>
              <a:spcBef>
                <a:spcPts val="100"/>
              </a:spcBef>
            </a:pP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Ed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Shed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presentations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appear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in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dirty="0" sz="11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online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schedule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dirty="0" sz="11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mobile</a:t>
            </a:r>
            <a:r>
              <a:rPr dirty="0" sz="11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app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so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attendees</a:t>
            </a:r>
            <a:r>
              <a:rPr dirty="0" sz="1100" spc="-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can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add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your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session</a:t>
            </a:r>
            <a:r>
              <a:rPr dirty="0" sz="1100" spc="-4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to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their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personal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schedules.</a:t>
            </a:r>
            <a:r>
              <a:rPr dirty="0" sz="1100" spc="-3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This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is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great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opportunity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to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demo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dirty="0" sz="1100" spc="-3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new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product,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pitch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benefits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new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services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gather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prospective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dairy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attendees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names.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Promote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your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session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by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having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5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 drawing</a:t>
            </a:r>
            <a:r>
              <a:rPr dirty="0" sz="1100" spc="-3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or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giving</a:t>
            </a:r>
            <a:r>
              <a:rPr dirty="0" sz="1100" spc="-3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away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coupon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discounts.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9" name="object 29" descr=""/>
          <p:cNvSpPr txBox="1"/>
          <p:nvPr/>
        </p:nvSpPr>
        <p:spPr>
          <a:xfrm>
            <a:off x="1568585" y="2940634"/>
            <a:ext cx="5591175" cy="1930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Fee:</a:t>
            </a:r>
            <a:r>
              <a:rPr dirty="0" sz="1100" spc="2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$1,000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per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25-minute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presentation.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Receive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25%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off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when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you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reserve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by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December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9,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2022.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0" name="object 30" descr=""/>
          <p:cNvSpPr txBox="1"/>
          <p:nvPr/>
        </p:nvSpPr>
        <p:spPr>
          <a:xfrm>
            <a:off x="1568585" y="3265423"/>
            <a:ext cx="5618480" cy="6762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480"/>
              </a:lnSpc>
              <a:spcBef>
                <a:spcPts val="100"/>
              </a:spcBef>
            </a:pPr>
            <a:r>
              <a:rPr dirty="0" sz="1300" spc="-10" b="1">
                <a:solidFill>
                  <a:srgbClr val="B3CC39"/>
                </a:solidFill>
                <a:latin typeface="Calibri"/>
                <a:cs typeface="Calibri"/>
              </a:rPr>
              <a:t>DIGITAL</a:t>
            </a:r>
            <a:r>
              <a:rPr dirty="0" sz="1300" spc="-30" b="1">
                <a:solidFill>
                  <a:srgbClr val="B3CC39"/>
                </a:solidFill>
                <a:latin typeface="Calibri"/>
                <a:cs typeface="Calibri"/>
              </a:rPr>
              <a:t> </a:t>
            </a:r>
            <a:r>
              <a:rPr dirty="0" sz="1300" b="1">
                <a:solidFill>
                  <a:srgbClr val="B3CC39"/>
                </a:solidFill>
                <a:latin typeface="Calibri"/>
                <a:cs typeface="Calibri"/>
              </a:rPr>
              <a:t>SPONSORHIP</a:t>
            </a:r>
            <a:r>
              <a:rPr dirty="0" sz="1300" spc="-25" b="1">
                <a:solidFill>
                  <a:srgbClr val="B3CC39"/>
                </a:solidFill>
                <a:latin typeface="Calibri"/>
                <a:cs typeface="Calibri"/>
              </a:rPr>
              <a:t> </a:t>
            </a:r>
            <a:r>
              <a:rPr dirty="0" sz="1300" spc="-10" b="1">
                <a:solidFill>
                  <a:srgbClr val="B3CC39"/>
                </a:solidFill>
                <a:latin typeface="Calibri"/>
                <a:cs typeface="Calibri"/>
              </a:rPr>
              <a:t>OPPORTUNITIES</a:t>
            </a:r>
            <a:endParaRPr sz="1300">
              <a:latin typeface="Calibri"/>
              <a:cs typeface="Calibri"/>
            </a:endParaRPr>
          </a:p>
          <a:p>
            <a:pPr marL="12700">
              <a:lnSpc>
                <a:spcPts val="1180"/>
              </a:lnSpc>
            </a:pP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Facebook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Instagram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will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be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social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platforms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used.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Company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profiles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will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be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tagged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in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social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200"/>
              </a:lnSpc>
            </a:pP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posts</a:t>
            </a:r>
            <a:r>
              <a:rPr dirty="0" sz="1100" spc="-3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company</a:t>
            </a:r>
            <a:r>
              <a:rPr dirty="0" sz="1100" spc="-3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websites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can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be</a:t>
            </a:r>
            <a:r>
              <a:rPr dirty="0" sz="1100" spc="-3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linked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at</a:t>
            </a:r>
            <a:r>
              <a:rPr dirty="0" sz="1100" spc="-3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sponsor’s</a:t>
            </a: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request.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260"/>
              </a:lnSpc>
            </a:pP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Sponsors</a:t>
            </a:r>
            <a:r>
              <a:rPr dirty="0" sz="1100" spc="-3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are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responsible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for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providing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all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ads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digital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assets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in</a:t>
            </a:r>
            <a:r>
              <a:rPr dirty="0" sz="1100" spc="-1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camera-</a:t>
            </a: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ready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format.</a:t>
            </a:r>
            <a:endParaRPr sz="1100">
              <a:latin typeface="Calibri"/>
              <a:cs typeface="Calibri"/>
            </a:endParaRPr>
          </a:p>
        </p:txBody>
      </p:sp>
      <p:graphicFrame>
        <p:nvGraphicFramePr>
          <p:cNvPr id="31" name="object 31" descr=""/>
          <p:cNvGraphicFramePr>
            <a:graphicFrameLocks noGrp="1"/>
          </p:cNvGraphicFramePr>
          <p:nvPr/>
        </p:nvGraphicFramePr>
        <p:xfrm>
          <a:off x="1581285" y="4129023"/>
          <a:ext cx="5526405" cy="35013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70629"/>
                <a:gridCol w="871220"/>
                <a:gridCol w="871220"/>
              </a:tblGrid>
              <a:tr h="37338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EMOOs </a:t>
                      </a:r>
                      <a:r>
                        <a:rPr dirty="0" sz="1100" spc="-10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NEWSLETTER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 spc="-20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Cost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 spc="-55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We</a:t>
                      </a:r>
                      <a:r>
                        <a:rPr dirty="0" sz="1100" spc="-135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5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Are</a:t>
                      </a:r>
                      <a:endParaRPr sz="1100">
                        <a:latin typeface="Calibri"/>
                        <a:cs typeface="Calibri"/>
                      </a:endParaRPr>
                    </a:p>
                    <a:p>
                      <a:pPr algn="ctr" marR="635">
                        <a:lnSpc>
                          <a:spcPct val="100000"/>
                        </a:lnSpc>
                      </a:pPr>
                      <a:r>
                        <a:rPr dirty="0" sz="1100" spc="-10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Interested!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215900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Banner</a:t>
                      </a:r>
                      <a:r>
                        <a:rPr dirty="0" sz="1100" spc="-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Ad</a:t>
                      </a:r>
                      <a:r>
                        <a:rPr dirty="0" sz="1100" spc="-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(600</a:t>
                      </a:r>
                      <a:r>
                        <a:rPr dirty="0" sz="1100" spc="-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1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150 </a:t>
                      </a:r>
                      <a:r>
                        <a:rPr dirty="0" sz="11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pixels)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$200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Tile</a:t>
                      </a:r>
                      <a:r>
                        <a:rPr dirty="0" sz="1100" spc="-1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Ad</a:t>
                      </a:r>
                      <a:r>
                        <a:rPr dirty="0" sz="1100" spc="-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(160</a:t>
                      </a:r>
                      <a:r>
                        <a:rPr dirty="0" sz="11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1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150</a:t>
                      </a:r>
                      <a:r>
                        <a:rPr dirty="0" sz="1100" spc="-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pixels)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5"/>
                        </a:spcBef>
                      </a:pPr>
                      <a:r>
                        <a:rPr dirty="0" sz="1100" spc="-2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$50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87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11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Text</a:t>
                      </a:r>
                      <a:r>
                        <a:rPr dirty="0" sz="11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Ad</a:t>
                      </a:r>
                      <a:r>
                        <a:rPr dirty="0" sz="1100" spc="-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(450</a:t>
                      </a:r>
                      <a:r>
                        <a:rPr dirty="0" sz="1100" spc="-1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11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350</a:t>
                      </a:r>
                      <a:r>
                        <a:rPr dirty="0" sz="1100" spc="229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pixels)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$100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Video</a:t>
                      </a:r>
                      <a:r>
                        <a:rPr dirty="0" sz="1100" spc="-1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Ad</a:t>
                      </a:r>
                      <a:r>
                        <a:rPr dirty="0" sz="11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(2</a:t>
                      </a:r>
                      <a:r>
                        <a:rPr dirty="0" sz="11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minutes</a:t>
                      </a:r>
                      <a:r>
                        <a:rPr dirty="0" sz="11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dirty="0" sz="11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less)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$100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958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34C1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34C1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34C1E3"/>
                    </a:soli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SOCIAL </a:t>
                      </a:r>
                      <a:r>
                        <a:rPr dirty="0" sz="1100" spc="-10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MEDIA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Company</a:t>
                      </a:r>
                      <a:r>
                        <a:rPr dirty="0" sz="1100" spc="-5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Spotlight</a:t>
                      </a:r>
                      <a:r>
                        <a:rPr dirty="0" sz="1100" spc="-4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Post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$125/post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New</a:t>
                      </a:r>
                      <a:r>
                        <a:rPr dirty="0" sz="1100" spc="-2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Product</a:t>
                      </a:r>
                      <a:r>
                        <a:rPr dirty="0" sz="1100" spc="-2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Release</a:t>
                      </a:r>
                      <a:r>
                        <a:rPr dirty="0" sz="1100" spc="-2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Shout</a:t>
                      </a:r>
                      <a:r>
                        <a:rPr dirty="0" sz="1100" spc="-2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Out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$200/post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Expo</a:t>
                      </a:r>
                      <a:r>
                        <a:rPr dirty="0" sz="1100" spc="-1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Booth</a:t>
                      </a:r>
                      <a:r>
                        <a:rPr dirty="0" sz="1100" spc="-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Preview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$150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219710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Video</a:t>
                      </a:r>
                      <a:r>
                        <a:rPr dirty="0" sz="1100" spc="-2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Clip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$100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9588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34C1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34C1E3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4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  <a:solidFill>
                      <a:srgbClr val="34C1E3"/>
                    </a:solidFill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CPDE</a:t>
                      </a:r>
                      <a:r>
                        <a:rPr dirty="0" sz="1100" spc="-20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ONLINE</a:t>
                      </a:r>
                      <a:r>
                        <a:rPr dirty="0" sz="1100" spc="-20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MEMBERSHIP</a:t>
                      </a:r>
                      <a:r>
                        <a:rPr dirty="0" sz="1100" spc="-15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DIRECTORY ENHANCEMENTS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Company</a:t>
                      </a:r>
                      <a:r>
                        <a:rPr dirty="0" sz="1100" spc="-4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Logo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$150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PDF</a:t>
                      </a:r>
                      <a:r>
                        <a:rPr dirty="0" sz="1100" spc="-1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File</a:t>
                      </a:r>
                      <a:r>
                        <a:rPr dirty="0" sz="11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(2</a:t>
                      </a:r>
                      <a:r>
                        <a:rPr dirty="0" sz="1100" spc="-1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page</a:t>
                      </a:r>
                      <a:r>
                        <a:rPr dirty="0" sz="11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limit)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$100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230504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Additional</a:t>
                      </a:r>
                      <a:r>
                        <a:rPr dirty="0" sz="1100" spc="-2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PDF</a:t>
                      </a:r>
                      <a:r>
                        <a:rPr dirty="0" sz="1100" spc="-2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pages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$50/page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  <a:tr h="206375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Video</a:t>
                      </a:r>
                      <a:r>
                        <a:rPr dirty="0" sz="11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Clip</a:t>
                      </a:r>
                      <a:r>
                        <a:rPr dirty="0" sz="1100" spc="-1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(2</a:t>
                      </a:r>
                      <a:r>
                        <a:rPr dirty="0" sz="1100" spc="-1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minutes</a:t>
                      </a:r>
                      <a:r>
                        <a:rPr dirty="0" sz="11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or</a:t>
                      </a:r>
                      <a:r>
                        <a:rPr dirty="0" sz="1100" spc="-1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11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less)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20"/>
                        </a:spcBef>
                      </a:pPr>
                      <a:r>
                        <a:rPr dirty="0" sz="11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$100</a:t>
                      </a:r>
                      <a:endParaRPr sz="1100">
                        <a:latin typeface="Calibri"/>
                        <a:cs typeface="Calibri"/>
                      </a:endParaRPr>
                    </a:p>
                  </a:txBody>
                  <a:tcPr marL="0" marR="0" marB="0" marT="1524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32" name="object 32" descr=""/>
          <p:cNvSpPr txBox="1"/>
          <p:nvPr/>
        </p:nvSpPr>
        <p:spPr>
          <a:xfrm>
            <a:off x="1568598" y="7771587"/>
            <a:ext cx="5652770" cy="498475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12700" marR="5080">
              <a:lnSpc>
                <a:spcPts val="1200"/>
              </a:lnSpc>
              <a:spcBef>
                <a:spcPts val="240"/>
              </a:spcBef>
            </a:pP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Sponsors</a:t>
            </a:r>
            <a:r>
              <a:rPr dirty="0" sz="1100" spc="-1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desiring</a:t>
            </a:r>
            <a:r>
              <a:rPr dirty="0" sz="1100" spc="-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on-site</a:t>
            </a:r>
            <a:r>
              <a:rPr dirty="0" sz="1100" spc="-1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branding</a:t>
            </a:r>
            <a:r>
              <a:rPr dirty="0" sz="1100" spc="-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are</a:t>
            </a:r>
            <a:r>
              <a:rPr dirty="0" sz="1100" spc="-1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 b="1">
                <a:solidFill>
                  <a:srgbClr val="231F20"/>
                </a:solidFill>
                <a:latin typeface="Calibri"/>
                <a:cs typeface="Calibri"/>
              </a:rPr>
              <a:t>encouraged</a:t>
            </a:r>
            <a:r>
              <a:rPr dirty="0" sz="1100" spc="-1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to</a:t>
            </a:r>
            <a:r>
              <a:rPr dirty="0" sz="1100" spc="-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use</a:t>
            </a:r>
            <a:r>
              <a:rPr dirty="0" sz="1100" spc="-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Fox</a:t>
            </a:r>
            <a:r>
              <a:rPr dirty="0" sz="1100" spc="-1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 b="1">
                <a:solidFill>
                  <a:srgbClr val="231F20"/>
                </a:solidFill>
                <a:latin typeface="Calibri"/>
                <a:cs typeface="Calibri"/>
              </a:rPr>
              <a:t>Printing</a:t>
            </a:r>
            <a:r>
              <a:rPr dirty="0" sz="1100" spc="-1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in</a:t>
            </a:r>
            <a:r>
              <a:rPr dirty="0" sz="1100" spc="-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Sioux</a:t>
            </a:r>
            <a:r>
              <a:rPr dirty="0" sz="1100" spc="-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Falls,</a:t>
            </a:r>
            <a:r>
              <a:rPr dirty="0" sz="1100" spc="-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S.D.</a:t>
            </a:r>
            <a:r>
              <a:rPr dirty="0" sz="1100" spc="-1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They</a:t>
            </a:r>
            <a:r>
              <a:rPr dirty="0" sz="1100" spc="-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25" b="1">
                <a:solidFill>
                  <a:srgbClr val="231F20"/>
                </a:solidFill>
                <a:latin typeface="Calibri"/>
                <a:cs typeface="Calibri"/>
              </a:rPr>
              <a:t>are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dirty="0" sz="1100" spc="-2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 b="1">
                <a:solidFill>
                  <a:srgbClr val="231F20"/>
                </a:solidFill>
                <a:latin typeface="Calibri"/>
                <a:cs typeface="Calibri"/>
              </a:rPr>
              <a:t>preferred</a:t>
            </a:r>
            <a:r>
              <a:rPr dirty="0" sz="1100" spc="-2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vendor</a:t>
            </a:r>
            <a:r>
              <a:rPr dirty="0" sz="1100" spc="-2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r>
              <a:rPr dirty="0" sz="1100" spc="-2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dirty="0" sz="1100" spc="-2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Denny</a:t>
            </a:r>
            <a:r>
              <a:rPr dirty="0" sz="1100" spc="-2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Sanford</a:t>
            </a:r>
            <a:r>
              <a:rPr dirty="0" sz="1100" spc="-2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Premier</a:t>
            </a:r>
            <a:r>
              <a:rPr dirty="0" sz="1100" spc="-2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Center</a:t>
            </a:r>
            <a:r>
              <a:rPr dirty="0" sz="1100" spc="-3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for</a:t>
            </a:r>
            <a:r>
              <a:rPr dirty="0" sz="1100" spc="-2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all</a:t>
            </a:r>
            <a:r>
              <a:rPr dirty="0" sz="1100" spc="-2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printing</a:t>
            </a:r>
            <a:r>
              <a:rPr dirty="0" sz="1100" spc="-2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and</a:t>
            </a:r>
            <a:r>
              <a:rPr dirty="0" sz="1100" spc="-2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event</a:t>
            </a:r>
            <a:r>
              <a:rPr dirty="0" sz="1100" spc="-2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 b="1">
                <a:solidFill>
                  <a:srgbClr val="231F20"/>
                </a:solidFill>
                <a:latin typeface="Calibri"/>
                <a:cs typeface="Calibri"/>
              </a:rPr>
              <a:t>branding.</a:t>
            </a:r>
            <a:endParaRPr sz="1100">
              <a:latin typeface="Calibri"/>
              <a:cs typeface="Calibri"/>
            </a:endParaRPr>
          </a:p>
          <a:p>
            <a:pPr marL="12700">
              <a:lnSpc>
                <a:spcPts val="1180"/>
              </a:lnSpc>
            </a:pP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They</a:t>
            </a:r>
            <a:r>
              <a:rPr dirty="0" sz="1100" spc="-2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can</a:t>
            </a:r>
            <a:r>
              <a:rPr dirty="0" sz="1100" spc="-1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be</a:t>
            </a:r>
            <a:r>
              <a:rPr dirty="0" sz="1100" spc="-1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reached</a:t>
            </a:r>
            <a:r>
              <a:rPr dirty="0" sz="1100" spc="-2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at</a:t>
            </a:r>
            <a:r>
              <a:rPr dirty="0" sz="1100" spc="-1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(605)</a:t>
            </a:r>
            <a:r>
              <a:rPr dirty="0" sz="1100" spc="-1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275-4700</a:t>
            </a:r>
            <a:r>
              <a:rPr dirty="0" sz="1100" spc="-1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or</a:t>
            </a:r>
            <a:r>
              <a:rPr dirty="0" sz="1100" spc="-1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by</a:t>
            </a:r>
            <a:r>
              <a:rPr dirty="0" sz="1100" spc="-1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emailing</a:t>
            </a:r>
            <a:r>
              <a:rPr dirty="0" sz="1100" spc="-2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Krista</a:t>
            </a:r>
            <a:r>
              <a:rPr dirty="0" sz="1100" spc="-1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 b="1">
                <a:solidFill>
                  <a:srgbClr val="231F20"/>
                </a:solidFill>
                <a:latin typeface="Calibri"/>
                <a:cs typeface="Calibri"/>
              </a:rPr>
              <a:t>Martinson</a:t>
            </a:r>
            <a:r>
              <a:rPr dirty="0" sz="1100" spc="-2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 b="1">
                <a:solidFill>
                  <a:srgbClr val="231F20"/>
                </a:solidFill>
                <a:latin typeface="Calibri"/>
                <a:cs typeface="Calibri"/>
                <a:hlinkClick r:id="rId7"/>
              </a:rPr>
              <a:t>krista@foxprintsd.com.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1568598" y="8381238"/>
            <a:ext cx="5699760" cy="1247775"/>
          </a:xfrm>
          <a:prstGeom prst="rect">
            <a:avLst/>
          </a:prstGeom>
        </p:spPr>
        <p:txBody>
          <a:bodyPr wrap="square" lIns="0" tIns="30480" rIns="0" bIns="0" rtlCol="0" vert="horz">
            <a:spAutoFit/>
          </a:bodyPr>
          <a:lstStyle/>
          <a:p>
            <a:pPr marL="12700" marR="108585">
              <a:lnSpc>
                <a:spcPts val="1200"/>
              </a:lnSpc>
              <a:spcBef>
                <a:spcPts val="240"/>
              </a:spcBef>
            </a:pP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***</a:t>
            </a:r>
            <a:r>
              <a:rPr dirty="0" sz="1100" spc="-1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No</a:t>
            </a:r>
            <a:r>
              <a:rPr dirty="0" sz="1100" spc="-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floor</a:t>
            </a:r>
            <a:r>
              <a:rPr dirty="0" sz="1100" spc="-1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signs</a:t>
            </a:r>
            <a:r>
              <a:rPr dirty="0" sz="1100" spc="-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are</a:t>
            </a:r>
            <a:r>
              <a:rPr dirty="0" sz="1100" spc="-1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allowed</a:t>
            </a:r>
            <a:r>
              <a:rPr dirty="0" sz="1100" spc="-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in</a:t>
            </a:r>
            <a:r>
              <a:rPr dirty="0" sz="1100" spc="-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any</a:t>
            </a:r>
            <a:r>
              <a:rPr dirty="0" sz="1100" spc="-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r>
              <a:rPr dirty="0" sz="1100" spc="-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dirty="0" sz="1100" spc="-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buildings.</a:t>
            </a:r>
            <a:r>
              <a:rPr dirty="0" sz="1100" spc="-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No</a:t>
            </a:r>
            <a:r>
              <a:rPr dirty="0" sz="1100" spc="-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unauthorized</a:t>
            </a:r>
            <a:r>
              <a:rPr dirty="0" sz="1100" spc="-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sign</a:t>
            </a:r>
            <a:r>
              <a:rPr dirty="0" sz="1100" spc="-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hanging</a:t>
            </a:r>
            <a:r>
              <a:rPr dirty="0" sz="1100" spc="-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is</a:t>
            </a:r>
            <a:r>
              <a:rPr dirty="0" sz="1100" spc="-10" b="1">
                <a:solidFill>
                  <a:srgbClr val="231F20"/>
                </a:solidFill>
                <a:latin typeface="Calibri"/>
                <a:cs typeface="Calibri"/>
              </a:rPr>
              <a:t> allowed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outside</a:t>
            </a:r>
            <a:r>
              <a:rPr dirty="0" sz="1100" spc="-2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of</a:t>
            </a:r>
            <a:r>
              <a:rPr dirty="0" sz="1100" spc="-1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your</a:t>
            </a:r>
            <a:r>
              <a:rPr dirty="0" sz="1100" spc="-1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booth</a:t>
            </a:r>
            <a:r>
              <a:rPr dirty="0" sz="1100" spc="-1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square</a:t>
            </a:r>
            <a:r>
              <a:rPr dirty="0" sz="1100" spc="-1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footage</a:t>
            </a:r>
            <a:r>
              <a:rPr dirty="0" sz="1100" spc="-2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or</a:t>
            </a:r>
            <a:r>
              <a:rPr dirty="0" sz="1100" spc="-1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the</a:t>
            </a:r>
            <a:r>
              <a:rPr dirty="0" sz="1100" spc="-1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ceiling</a:t>
            </a:r>
            <a:r>
              <a:rPr dirty="0" sz="1100" spc="-2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above</a:t>
            </a:r>
            <a:r>
              <a:rPr dirty="0" sz="1100" spc="-1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your</a:t>
            </a:r>
            <a:r>
              <a:rPr dirty="0" sz="1100" spc="-1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booth,</a:t>
            </a:r>
            <a:r>
              <a:rPr dirty="0" sz="1100" spc="-1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unless</a:t>
            </a:r>
            <a:r>
              <a:rPr dirty="0" sz="1100" spc="-1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purchased</a:t>
            </a:r>
            <a:r>
              <a:rPr dirty="0" sz="1100" spc="-1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 b="1">
                <a:solidFill>
                  <a:srgbClr val="231F20"/>
                </a:solidFill>
                <a:latin typeface="Calibri"/>
                <a:cs typeface="Calibri"/>
              </a:rPr>
              <a:t>through </a:t>
            </a:r>
            <a:r>
              <a:rPr dirty="0" sz="1100" b="1">
                <a:solidFill>
                  <a:srgbClr val="231F20"/>
                </a:solidFill>
                <a:latin typeface="Calibri"/>
                <a:cs typeface="Calibri"/>
              </a:rPr>
              <a:t>the </a:t>
            </a:r>
            <a:r>
              <a:rPr dirty="0" sz="1100" spc="-10" b="1">
                <a:solidFill>
                  <a:srgbClr val="231F20"/>
                </a:solidFill>
                <a:latin typeface="Calibri"/>
                <a:cs typeface="Calibri"/>
              </a:rPr>
              <a:t>sponsorships.***</a:t>
            </a:r>
            <a:endParaRPr sz="1100">
              <a:latin typeface="Calibri"/>
              <a:cs typeface="Calibri"/>
            </a:endParaRPr>
          </a:p>
          <a:p>
            <a:pPr algn="ctr" marL="59055">
              <a:lnSpc>
                <a:spcPts val="2030"/>
              </a:lnSpc>
              <a:spcBef>
                <a:spcPts val="360"/>
              </a:spcBef>
            </a:pPr>
            <a:r>
              <a:rPr dirty="0" sz="1800" b="1">
                <a:solidFill>
                  <a:srgbClr val="B3CC39"/>
                </a:solidFill>
                <a:latin typeface="Calibri"/>
                <a:cs typeface="Calibri"/>
              </a:rPr>
              <a:t>Public</a:t>
            </a:r>
            <a:r>
              <a:rPr dirty="0" sz="1800" spc="-20" b="1">
                <a:solidFill>
                  <a:srgbClr val="B3CC39"/>
                </a:solidFill>
                <a:latin typeface="Calibri"/>
                <a:cs typeface="Calibri"/>
              </a:rPr>
              <a:t> </a:t>
            </a:r>
            <a:r>
              <a:rPr dirty="0" sz="1800" b="1">
                <a:solidFill>
                  <a:srgbClr val="B3CC39"/>
                </a:solidFill>
                <a:latin typeface="Calibri"/>
                <a:cs typeface="Calibri"/>
              </a:rPr>
              <a:t>Service</a:t>
            </a:r>
            <a:r>
              <a:rPr dirty="0" sz="1800" spc="-15" b="1">
                <a:solidFill>
                  <a:srgbClr val="B3CC39"/>
                </a:solidFill>
                <a:latin typeface="Calibri"/>
                <a:cs typeface="Calibri"/>
              </a:rPr>
              <a:t> </a:t>
            </a:r>
            <a:r>
              <a:rPr dirty="0" sz="1800" spc="-10" b="1">
                <a:solidFill>
                  <a:srgbClr val="B3CC39"/>
                </a:solidFill>
                <a:latin typeface="Calibri"/>
                <a:cs typeface="Calibri"/>
              </a:rPr>
              <a:t>Announcement!</a:t>
            </a:r>
            <a:endParaRPr sz="1800">
              <a:latin typeface="Calibri"/>
              <a:cs typeface="Calibri"/>
            </a:endParaRPr>
          </a:p>
          <a:p>
            <a:pPr algn="ctr" marL="70485" marR="5080" indent="2540">
              <a:lnSpc>
                <a:spcPts val="1700"/>
              </a:lnSpc>
              <a:spcBef>
                <a:spcPts val="110"/>
              </a:spcBef>
            </a:pPr>
            <a:r>
              <a:rPr dirty="0" sz="1600" b="1">
                <a:latin typeface="Calibri"/>
                <a:cs typeface="Calibri"/>
              </a:rPr>
              <a:t>CPDE</a:t>
            </a:r>
            <a:r>
              <a:rPr dirty="0" sz="1600" spc="-25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does</a:t>
            </a:r>
            <a:r>
              <a:rPr dirty="0" sz="1600" spc="-15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not</a:t>
            </a:r>
            <a:r>
              <a:rPr dirty="0" sz="1600" spc="-15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sell</a:t>
            </a:r>
            <a:r>
              <a:rPr dirty="0" sz="1600" spc="-20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or</a:t>
            </a:r>
            <a:r>
              <a:rPr dirty="0" sz="1600" spc="-15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release</a:t>
            </a:r>
            <a:r>
              <a:rPr dirty="0" sz="1600" spc="-20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the</a:t>
            </a:r>
            <a:r>
              <a:rPr dirty="0" sz="1600" spc="-15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Expo</a:t>
            </a:r>
            <a:r>
              <a:rPr dirty="0" sz="1600" spc="-20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attendee</a:t>
            </a:r>
            <a:r>
              <a:rPr dirty="0" sz="1600" spc="-20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list</a:t>
            </a:r>
            <a:r>
              <a:rPr dirty="0" sz="1600" spc="-15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to</a:t>
            </a:r>
            <a:r>
              <a:rPr dirty="0" sz="1600" spc="-20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anyone.</a:t>
            </a:r>
            <a:r>
              <a:rPr dirty="0" sz="1600" spc="-15" b="1">
                <a:latin typeface="Calibri"/>
                <a:cs typeface="Calibri"/>
              </a:rPr>
              <a:t> </a:t>
            </a:r>
            <a:r>
              <a:rPr dirty="0" sz="1600" spc="-25" b="1">
                <a:latin typeface="Calibri"/>
                <a:cs typeface="Calibri"/>
              </a:rPr>
              <a:t>If </a:t>
            </a:r>
            <a:r>
              <a:rPr dirty="0" sz="1600" b="1">
                <a:latin typeface="Calibri"/>
                <a:cs typeface="Calibri"/>
              </a:rPr>
              <a:t>you</a:t>
            </a:r>
            <a:r>
              <a:rPr dirty="0" sz="1600" spc="-25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receive</a:t>
            </a:r>
            <a:r>
              <a:rPr dirty="0" sz="1600" spc="-30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an</a:t>
            </a:r>
            <a:r>
              <a:rPr dirty="0" sz="1600" spc="-20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email</a:t>
            </a:r>
            <a:r>
              <a:rPr dirty="0" sz="1600" spc="-30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solicitation</a:t>
            </a:r>
            <a:r>
              <a:rPr dirty="0" sz="1600" spc="-25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telling</a:t>
            </a:r>
            <a:r>
              <a:rPr dirty="0" sz="1600" spc="-30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you</a:t>
            </a:r>
            <a:r>
              <a:rPr dirty="0" sz="1600" spc="-20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otherwise,</a:t>
            </a:r>
            <a:r>
              <a:rPr dirty="0" sz="1600" spc="-30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it</a:t>
            </a:r>
            <a:r>
              <a:rPr dirty="0" sz="1600" spc="-25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is</a:t>
            </a:r>
            <a:r>
              <a:rPr dirty="0" sz="1600" spc="-20" b="1">
                <a:latin typeface="Calibri"/>
                <a:cs typeface="Calibri"/>
              </a:rPr>
              <a:t> </a:t>
            </a:r>
            <a:r>
              <a:rPr dirty="0" sz="1600" b="1">
                <a:latin typeface="Calibri"/>
                <a:cs typeface="Calibri"/>
              </a:rPr>
              <a:t>a</a:t>
            </a:r>
            <a:r>
              <a:rPr dirty="0" sz="1600" spc="-25" b="1">
                <a:latin typeface="Calibri"/>
                <a:cs typeface="Calibri"/>
              </a:rPr>
              <a:t> </a:t>
            </a:r>
            <a:r>
              <a:rPr dirty="0" sz="1600" spc="-10" b="1">
                <a:latin typeface="Calibri"/>
                <a:cs typeface="Calibri"/>
              </a:rPr>
              <a:t>scam!</a:t>
            </a:r>
            <a:endParaRPr sz="16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-12700" y="1772008"/>
            <a:ext cx="393700" cy="6513195"/>
          </a:xfrm>
          <a:prstGeom prst="rect">
            <a:avLst/>
          </a:prstGeom>
        </p:spPr>
        <p:txBody>
          <a:bodyPr wrap="square" lIns="0" tIns="0" rIns="0" bIns="0" rtlCol="0" vert="vert270">
            <a:spAutoFit/>
          </a:bodyPr>
          <a:lstStyle/>
          <a:p>
            <a:pPr marL="12700">
              <a:lnSpc>
                <a:spcPts val="2855"/>
              </a:lnSpc>
            </a:pP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w</a:t>
            </a:r>
            <a:r>
              <a:rPr dirty="0" sz="2900" spc="2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w</a:t>
            </a:r>
            <a:r>
              <a:rPr dirty="0" sz="2900" spc="2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w</a:t>
            </a:r>
            <a:r>
              <a:rPr dirty="0" sz="2900" spc="-16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e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dirty="0" sz="2900" spc="-2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t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dirty="0" sz="2900" spc="-5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l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p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l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n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s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d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a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i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r</a:t>
            </a:r>
            <a:r>
              <a:rPr dirty="0" sz="2900" spc="2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y</a:t>
            </a:r>
            <a:r>
              <a:rPr dirty="0" sz="2900" spc="-17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.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c</a:t>
            </a:r>
            <a:r>
              <a:rPr dirty="0" sz="2900" spc="-5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b="1">
                <a:solidFill>
                  <a:srgbClr val="231F20"/>
                </a:solidFill>
                <a:latin typeface="Calibri"/>
                <a:cs typeface="Calibri"/>
              </a:rPr>
              <a:t>o</a:t>
            </a:r>
            <a:r>
              <a:rPr dirty="0" sz="2900" spc="10" b="1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2900" spc="-60" b="1">
                <a:solidFill>
                  <a:srgbClr val="231F20"/>
                </a:solidFill>
                <a:latin typeface="Calibri"/>
                <a:cs typeface="Calibri"/>
              </a:rPr>
              <a:t>m</a:t>
            </a:r>
            <a:endParaRPr sz="2900">
              <a:latin typeface="Calibri"/>
              <a:cs typeface="Calibri"/>
            </a:endParaRPr>
          </a:p>
        </p:txBody>
      </p:sp>
      <p:pic>
        <p:nvPicPr>
          <p:cNvPr id="3" name="object 3" descr="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62813" y="8613647"/>
            <a:ext cx="1119125" cy="930605"/>
          </a:xfrm>
          <a:prstGeom prst="rect">
            <a:avLst/>
          </a:prstGeom>
        </p:spPr>
      </p:pic>
      <p:sp>
        <p:nvSpPr>
          <p:cNvPr id="4" name="object 4" descr=""/>
          <p:cNvSpPr txBox="1"/>
          <p:nvPr/>
        </p:nvSpPr>
        <p:spPr>
          <a:xfrm>
            <a:off x="92411" y="9343897"/>
            <a:ext cx="1259840" cy="2997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800" spc="-10" b="1">
                <a:solidFill>
                  <a:srgbClr val="6A8086"/>
                </a:solidFill>
                <a:latin typeface="Century Gothic"/>
                <a:cs typeface="Century Gothic"/>
              </a:rPr>
              <a:t>#CPDE2023</a:t>
            </a:r>
            <a:endParaRPr sz="1800">
              <a:latin typeface="Century Gothic"/>
              <a:cs typeface="Century Gothic"/>
            </a:endParaRPr>
          </a:p>
        </p:txBody>
      </p:sp>
      <p:grpSp>
        <p:nvGrpSpPr>
          <p:cNvPr id="5" name="object 5" descr=""/>
          <p:cNvGrpSpPr/>
          <p:nvPr/>
        </p:nvGrpSpPr>
        <p:grpSpPr>
          <a:xfrm>
            <a:off x="312674" y="0"/>
            <a:ext cx="1202690" cy="10058400"/>
            <a:chOff x="312674" y="0"/>
            <a:chExt cx="1202690" cy="10058400"/>
          </a:xfrm>
        </p:grpSpPr>
        <p:sp>
          <p:nvSpPr>
            <p:cNvPr id="6" name="object 6" descr=""/>
            <p:cNvSpPr/>
            <p:nvPr/>
          </p:nvSpPr>
          <p:spPr>
            <a:xfrm>
              <a:off x="1444752" y="0"/>
              <a:ext cx="36830" cy="10058400"/>
            </a:xfrm>
            <a:custGeom>
              <a:avLst/>
              <a:gdLst/>
              <a:ahLst/>
              <a:cxnLst/>
              <a:rect l="l" t="t" r="r" b="b"/>
              <a:pathLst>
                <a:path w="36830" h="10058400">
                  <a:moveTo>
                    <a:pt x="36575" y="0"/>
                  </a:moveTo>
                  <a:lnTo>
                    <a:pt x="0" y="0"/>
                  </a:lnTo>
                  <a:lnTo>
                    <a:pt x="0" y="10058400"/>
                  </a:lnTo>
                  <a:lnTo>
                    <a:pt x="36575" y="10058400"/>
                  </a:lnTo>
                  <a:lnTo>
                    <a:pt x="36575" y="0"/>
                  </a:lnTo>
                  <a:close/>
                </a:path>
              </a:pathLst>
            </a:custGeom>
            <a:solidFill>
              <a:srgbClr val="FAAA44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7" name="object 7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91356" y="8281479"/>
              <a:ext cx="1053395" cy="414400"/>
            </a:xfrm>
            <a:prstGeom prst="rect">
              <a:avLst/>
            </a:prstGeom>
          </p:spPr>
        </p:pic>
        <p:sp>
          <p:nvSpPr>
            <p:cNvPr id="8" name="object 8" descr=""/>
            <p:cNvSpPr/>
            <p:nvPr/>
          </p:nvSpPr>
          <p:spPr>
            <a:xfrm>
              <a:off x="312674" y="8258619"/>
              <a:ext cx="1202690" cy="498475"/>
            </a:xfrm>
            <a:custGeom>
              <a:avLst/>
              <a:gdLst/>
              <a:ahLst/>
              <a:cxnLst/>
              <a:rect l="l" t="t" r="r" b="b"/>
              <a:pathLst>
                <a:path w="1202690" h="498475">
                  <a:moveTo>
                    <a:pt x="1202436" y="0"/>
                  </a:moveTo>
                  <a:lnTo>
                    <a:pt x="0" y="0"/>
                  </a:lnTo>
                  <a:lnTo>
                    <a:pt x="0" y="498348"/>
                  </a:lnTo>
                  <a:lnTo>
                    <a:pt x="1202436" y="498348"/>
                  </a:lnTo>
                  <a:lnTo>
                    <a:pt x="1202436" y="0"/>
                  </a:lnTo>
                  <a:close/>
                </a:path>
              </a:pathLst>
            </a:custGeom>
            <a:solidFill>
              <a:srgbClr val="FFFFFF">
                <a:alpha val="75000"/>
              </a:srgbClr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378587" y="8319960"/>
              <a:ext cx="1074420" cy="375285"/>
            </a:xfrm>
            <a:custGeom>
              <a:avLst/>
              <a:gdLst/>
              <a:ahLst/>
              <a:cxnLst/>
              <a:rect l="l" t="t" r="r" b="b"/>
              <a:pathLst>
                <a:path w="1074420" h="375284">
                  <a:moveTo>
                    <a:pt x="1074420" y="0"/>
                  </a:moveTo>
                  <a:lnTo>
                    <a:pt x="0" y="0"/>
                  </a:lnTo>
                  <a:lnTo>
                    <a:pt x="0" y="374903"/>
                  </a:lnTo>
                  <a:lnTo>
                    <a:pt x="1074420" y="374903"/>
                  </a:lnTo>
                  <a:lnTo>
                    <a:pt x="107442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</p:grpSp>
      <p:sp>
        <p:nvSpPr>
          <p:cNvPr id="10" name="object 10" descr=""/>
          <p:cNvSpPr txBox="1"/>
          <p:nvPr/>
        </p:nvSpPr>
        <p:spPr>
          <a:xfrm>
            <a:off x="412414" y="8318817"/>
            <a:ext cx="1002030" cy="3327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ts val="1210"/>
              </a:lnSpc>
              <a:spcBef>
                <a:spcPts val="100"/>
              </a:spcBef>
            </a:pP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Central</a:t>
            </a:r>
            <a:r>
              <a:rPr dirty="0" sz="1100" spc="-55">
                <a:solidFill>
                  <a:srgbClr val="231F20"/>
                </a:solidFill>
                <a:latin typeface="Calibri"/>
                <a:cs typeface="Calibri"/>
              </a:rPr>
              <a:t>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Plains</a:t>
            </a:r>
            <a:endParaRPr sz="1100">
              <a:latin typeface="Calibri"/>
              <a:cs typeface="Calibri"/>
            </a:endParaRPr>
          </a:p>
          <a:p>
            <a:pPr algn="r" marR="6350">
              <a:lnSpc>
                <a:spcPts val="1210"/>
              </a:lnSpc>
            </a:pPr>
            <a:r>
              <a:rPr dirty="0" sz="1100">
                <a:solidFill>
                  <a:srgbClr val="231F20"/>
                </a:solidFill>
                <a:latin typeface="Calibri"/>
                <a:cs typeface="Calibri"/>
              </a:rPr>
              <a:t>Dairy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 Foundation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11" name="object 11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1356" y="7522400"/>
            <a:ext cx="1053395" cy="414400"/>
          </a:xfrm>
          <a:prstGeom prst="rect">
            <a:avLst/>
          </a:prstGeom>
        </p:spPr>
      </p:pic>
      <p:sp>
        <p:nvSpPr>
          <p:cNvPr id="12" name="object 12" descr=""/>
          <p:cNvSpPr txBox="1"/>
          <p:nvPr/>
        </p:nvSpPr>
        <p:spPr>
          <a:xfrm>
            <a:off x="695397" y="7559738"/>
            <a:ext cx="718185" cy="3327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ts val="1210"/>
              </a:lnSpc>
              <a:spcBef>
                <a:spcPts val="100"/>
              </a:spcBef>
            </a:pP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  <a:hlinkClick r:id="rId4" action="ppaction://hlinksldjump"/>
              </a:rPr>
              <a:t>Sponsorship</a:t>
            </a:r>
            <a:endParaRPr sz="1100">
              <a:latin typeface="Calibri"/>
              <a:cs typeface="Calibri"/>
            </a:endParaRPr>
          </a:p>
          <a:p>
            <a:pPr marL="33020">
              <a:lnSpc>
                <a:spcPts val="1210"/>
              </a:lnSpc>
            </a:pP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  <a:hlinkClick r:id="rId4" action="ppaction://hlinksldjump"/>
              </a:rPr>
              <a:t>Information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13" name="object 13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1356" y="6763334"/>
            <a:ext cx="1053395" cy="414387"/>
          </a:xfrm>
          <a:prstGeom prst="rect">
            <a:avLst/>
          </a:prstGeom>
        </p:spPr>
      </p:pic>
      <p:sp>
        <p:nvSpPr>
          <p:cNvPr id="14" name="object 14" descr=""/>
          <p:cNvSpPr txBox="1"/>
          <p:nvPr/>
        </p:nvSpPr>
        <p:spPr>
          <a:xfrm>
            <a:off x="841576" y="6800659"/>
            <a:ext cx="572135" cy="332740"/>
          </a:xfrm>
          <a:prstGeom prst="rect">
            <a:avLst/>
          </a:prstGeom>
        </p:spPr>
        <p:txBody>
          <a:bodyPr wrap="square" lIns="0" tIns="40640" rIns="0" bIns="0" rtlCol="0" vert="horz">
            <a:spAutoFit/>
          </a:bodyPr>
          <a:lstStyle/>
          <a:p>
            <a:pPr marL="12700" marR="5080" indent="235585">
              <a:lnSpc>
                <a:spcPts val="1100"/>
              </a:lnSpc>
              <a:spcBef>
                <a:spcPts val="320"/>
              </a:spcBef>
            </a:pP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  <a:hlinkClick r:id="rId5" action="ppaction://hlinksldjump"/>
              </a:rPr>
              <a:t>Show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  <a:hlinkClick r:id="rId5" action="ppaction://hlinksldjump"/>
              </a:rPr>
              <a:t>Magazine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15" name="object 1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1356" y="6004255"/>
            <a:ext cx="1053395" cy="414388"/>
          </a:xfrm>
          <a:prstGeom prst="rect">
            <a:avLst/>
          </a:prstGeom>
        </p:spPr>
      </p:pic>
      <p:sp>
        <p:nvSpPr>
          <p:cNvPr id="16" name="object 16" descr=""/>
          <p:cNvSpPr txBox="1"/>
          <p:nvPr/>
        </p:nvSpPr>
        <p:spPr>
          <a:xfrm>
            <a:off x="836802" y="6041580"/>
            <a:ext cx="577215" cy="332740"/>
          </a:xfrm>
          <a:prstGeom prst="rect">
            <a:avLst/>
          </a:prstGeom>
        </p:spPr>
        <p:txBody>
          <a:bodyPr wrap="square" lIns="0" tIns="40640" rIns="0" bIns="0" rtlCol="0" vert="horz">
            <a:spAutoFit/>
          </a:bodyPr>
          <a:lstStyle/>
          <a:p>
            <a:pPr marL="12700" marR="5080" indent="43815">
              <a:lnSpc>
                <a:spcPts val="1100"/>
              </a:lnSpc>
              <a:spcBef>
                <a:spcPts val="320"/>
              </a:spcBef>
            </a:pP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Exhibitor Insurance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17" name="object 17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1356" y="5245163"/>
            <a:ext cx="1053395" cy="414400"/>
          </a:xfrm>
          <a:prstGeom prst="rect">
            <a:avLst/>
          </a:prstGeom>
        </p:spPr>
      </p:pic>
      <p:sp>
        <p:nvSpPr>
          <p:cNvPr id="18" name="object 18" descr=""/>
          <p:cNvSpPr txBox="1"/>
          <p:nvPr/>
        </p:nvSpPr>
        <p:spPr>
          <a:xfrm>
            <a:off x="664905" y="5282501"/>
            <a:ext cx="749300" cy="3327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715">
              <a:lnSpc>
                <a:spcPts val="1210"/>
              </a:lnSpc>
              <a:spcBef>
                <a:spcPts val="100"/>
              </a:spcBef>
            </a:pP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Membership</a:t>
            </a:r>
            <a:endParaRPr sz="1100">
              <a:latin typeface="Calibri"/>
              <a:cs typeface="Calibri"/>
            </a:endParaRPr>
          </a:p>
          <a:p>
            <a:pPr algn="r" marR="5080">
              <a:lnSpc>
                <a:spcPts val="1210"/>
              </a:lnSpc>
            </a:pP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Application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19" name="object 19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1356" y="4422076"/>
            <a:ext cx="1053395" cy="414400"/>
          </a:xfrm>
          <a:prstGeom prst="rect">
            <a:avLst/>
          </a:prstGeom>
        </p:spPr>
      </p:pic>
      <p:sp>
        <p:nvSpPr>
          <p:cNvPr id="20" name="object 20" descr=""/>
          <p:cNvSpPr txBox="1"/>
          <p:nvPr/>
        </p:nvSpPr>
        <p:spPr>
          <a:xfrm>
            <a:off x="747989" y="4459414"/>
            <a:ext cx="666115" cy="3327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ts val="1210"/>
              </a:lnSpc>
              <a:spcBef>
                <a:spcPts val="100"/>
              </a:spcBef>
            </a:pP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Booth</a:t>
            </a:r>
            <a:endParaRPr sz="1100">
              <a:latin typeface="Calibri"/>
              <a:cs typeface="Calibri"/>
            </a:endParaRPr>
          </a:p>
          <a:p>
            <a:pPr algn="r" marR="5080">
              <a:lnSpc>
                <a:spcPts val="1210"/>
              </a:lnSpc>
            </a:pP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Application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21" name="object 21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1356" y="3534981"/>
            <a:ext cx="1053395" cy="414400"/>
          </a:xfrm>
          <a:prstGeom prst="rect">
            <a:avLst/>
          </a:prstGeom>
        </p:spPr>
      </p:pic>
      <p:sp>
        <p:nvSpPr>
          <p:cNvPr id="22" name="object 22" descr=""/>
          <p:cNvSpPr txBox="1"/>
          <p:nvPr/>
        </p:nvSpPr>
        <p:spPr>
          <a:xfrm>
            <a:off x="641441" y="3572319"/>
            <a:ext cx="772160" cy="332740"/>
          </a:xfrm>
          <a:prstGeom prst="rect">
            <a:avLst/>
          </a:prstGeom>
        </p:spPr>
        <p:txBody>
          <a:bodyPr wrap="square" lIns="0" tIns="40640" rIns="0" bIns="0" rtlCol="0" vert="horz">
            <a:spAutoFit/>
          </a:bodyPr>
          <a:lstStyle/>
          <a:p>
            <a:pPr marL="12700" marR="5080" indent="521334">
              <a:lnSpc>
                <a:spcPts val="1100"/>
              </a:lnSpc>
              <a:spcBef>
                <a:spcPts val="320"/>
              </a:spcBef>
            </a:pPr>
            <a:r>
              <a:rPr dirty="0" sz="1100" spc="-20">
                <a:solidFill>
                  <a:srgbClr val="231F20"/>
                </a:solidFill>
                <a:latin typeface="Calibri"/>
                <a:cs typeface="Calibri"/>
              </a:rPr>
              <a:t>Star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Sponsorships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23" name="object 23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71741" y="2647886"/>
            <a:ext cx="1073010" cy="414400"/>
          </a:xfrm>
          <a:prstGeom prst="rect">
            <a:avLst/>
          </a:prstGeom>
        </p:spPr>
      </p:pic>
      <p:sp>
        <p:nvSpPr>
          <p:cNvPr id="24" name="object 24" descr=""/>
          <p:cNvSpPr txBox="1"/>
          <p:nvPr/>
        </p:nvSpPr>
        <p:spPr>
          <a:xfrm>
            <a:off x="696586" y="2685224"/>
            <a:ext cx="697230" cy="33274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r" marR="5080">
              <a:lnSpc>
                <a:spcPts val="1210"/>
              </a:lnSpc>
              <a:spcBef>
                <a:spcPts val="100"/>
              </a:spcBef>
            </a:pP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Exhibitor</a:t>
            </a:r>
            <a:endParaRPr sz="1100">
              <a:latin typeface="Calibri"/>
              <a:cs typeface="Calibri"/>
            </a:endParaRPr>
          </a:p>
          <a:p>
            <a:pPr algn="r" marR="5080">
              <a:lnSpc>
                <a:spcPts val="1210"/>
              </a:lnSpc>
            </a:pP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Information</a:t>
            </a:r>
            <a:endParaRPr sz="1100">
              <a:latin typeface="Calibri"/>
              <a:cs typeface="Calibri"/>
            </a:endParaRPr>
          </a:p>
        </p:txBody>
      </p:sp>
      <p:pic>
        <p:nvPicPr>
          <p:cNvPr id="25" name="object 25" descr="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91356" y="1760791"/>
            <a:ext cx="1053395" cy="414400"/>
          </a:xfrm>
          <a:prstGeom prst="rect">
            <a:avLst/>
          </a:prstGeom>
        </p:spPr>
      </p:pic>
      <p:sp>
        <p:nvSpPr>
          <p:cNvPr id="26" name="object 26" descr=""/>
          <p:cNvSpPr txBox="1"/>
          <p:nvPr/>
        </p:nvSpPr>
        <p:spPr>
          <a:xfrm>
            <a:off x="1022614" y="1798129"/>
            <a:ext cx="391160" cy="332740"/>
          </a:xfrm>
          <a:prstGeom prst="rect">
            <a:avLst/>
          </a:prstGeom>
        </p:spPr>
        <p:txBody>
          <a:bodyPr wrap="square" lIns="0" tIns="40640" rIns="0" bIns="0" rtlCol="0" vert="horz">
            <a:spAutoFit/>
          </a:bodyPr>
          <a:lstStyle/>
          <a:p>
            <a:pPr marL="12700" marR="5080" indent="106680">
              <a:lnSpc>
                <a:spcPts val="1100"/>
              </a:lnSpc>
              <a:spcBef>
                <a:spcPts val="320"/>
              </a:spcBef>
            </a:pPr>
            <a:r>
              <a:rPr dirty="0" sz="1100" spc="-25">
                <a:solidFill>
                  <a:srgbClr val="231F20"/>
                </a:solidFill>
                <a:latin typeface="Calibri"/>
                <a:cs typeface="Calibri"/>
              </a:rPr>
              <a:t>Why </a:t>
            </a:r>
            <a:r>
              <a:rPr dirty="0" sz="1100" spc="-10">
                <a:solidFill>
                  <a:srgbClr val="231F20"/>
                </a:solidFill>
                <a:latin typeface="Calibri"/>
                <a:cs typeface="Calibri"/>
              </a:rPr>
              <a:t>CPDE?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1573161" y="209168"/>
            <a:ext cx="1571625" cy="28448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700" spc="-10" b="1">
                <a:solidFill>
                  <a:srgbClr val="F7A844"/>
                </a:solidFill>
                <a:latin typeface="Century Gothic"/>
                <a:cs typeface="Century Gothic"/>
              </a:rPr>
              <a:t>SPONSORSHIPS</a:t>
            </a:r>
            <a:endParaRPr sz="1700">
              <a:latin typeface="Century Gothic"/>
              <a:cs typeface="Century Gothic"/>
            </a:endParaRPr>
          </a:p>
        </p:txBody>
      </p:sp>
      <p:graphicFrame>
        <p:nvGraphicFramePr>
          <p:cNvPr id="28" name="object 28" descr=""/>
          <p:cNvGraphicFramePr>
            <a:graphicFrameLocks noGrp="1"/>
          </p:cNvGraphicFramePr>
          <p:nvPr/>
        </p:nvGraphicFramePr>
        <p:xfrm>
          <a:off x="1585861" y="451641"/>
          <a:ext cx="5868035" cy="912367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792854"/>
                <a:gridCol w="749935"/>
                <a:gridCol w="1068705"/>
                <a:gridCol w="244475"/>
              </a:tblGrid>
              <a:tr h="18542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900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Welcome</a:t>
                      </a:r>
                      <a:r>
                        <a:rPr dirty="0" sz="900" spc="-15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Reception</a:t>
                      </a:r>
                      <a:r>
                        <a:rPr dirty="0" sz="900" spc="-15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Sponsorships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38100">
                      <a:solidFill>
                        <a:srgbClr val="FAA748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900" spc="-20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Cost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38100">
                      <a:solidFill>
                        <a:srgbClr val="FAA748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00"/>
                        </a:spcBef>
                      </a:pPr>
                      <a:r>
                        <a:rPr dirty="0" sz="900" spc="-45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We</a:t>
                      </a:r>
                      <a:r>
                        <a:rPr dirty="0" sz="900" spc="-110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40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Are</a:t>
                      </a:r>
                      <a:r>
                        <a:rPr dirty="0" sz="900" spc="-110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Interested!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270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38100">
                      <a:solidFill>
                        <a:srgbClr val="FAA748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rowSpan="47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T w="28575">
                      <a:solidFill>
                        <a:srgbClr val="FAA748"/>
                      </a:solidFill>
                      <a:prstDash val="solid"/>
                    </a:lnT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85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Dairy</a:t>
                      </a:r>
                      <a:r>
                        <a:rPr dirty="0" sz="850" spc="1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Industry</a:t>
                      </a:r>
                      <a:r>
                        <a:rPr dirty="0" sz="850" spc="114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Moover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2857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85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$5,000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2857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T w="28575">
                      <a:solidFill>
                        <a:srgbClr val="FAA748"/>
                      </a:solidFill>
                      <a:prstDash val="solid"/>
                    </a:lnT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Herd</a:t>
                      </a:r>
                      <a:r>
                        <a:rPr dirty="0" sz="9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Leader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85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$3,000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2857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T w="28575">
                      <a:solidFill>
                        <a:srgbClr val="FAA748"/>
                      </a:solidFill>
                      <a:prstDash val="solid"/>
                    </a:lnT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Milk 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Master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85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$1,000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2857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T w="28575">
                      <a:solidFill>
                        <a:srgbClr val="FAA748"/>
                      </a:solidFill>
                      <a:prstDash val="solid"/>
                    </a:lnT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85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Tuesday</a:t>
                      </a:r>
                      <a:r>
                        <a:rPr dirty="0" sz="850" spc="8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night</a:t>
                      </a:r>
                      <a:r>
                        <a:rPr dirty="0" sz="850" spc="8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(3/28/23)</a:t>
                      </a:r>
                      <a:r>
                        <a:rPr dirty="0" sz="850" spc="9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reserved</a:t>
                      </a:r>
                      <a:r>
                        <a:rPr dirty="0" sz="850" spc="8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table</a:t>
                      </a:r>
                      <a:r>
                        <a:rPr dirty="0" sz="850" spc="8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for</a:t>
                      </a:r>
                      <a:r>
                        <a:rPr dirty="0" sz="850" spc="9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850" spc="-2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10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2857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225"/>
                        </a:spcBef>
                      </a:pPr>
                      <a:r>
                        <a:rPr dirty="0" sz="85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$350/table</a:t>
                      </a:r>
                      <a:endParaRPr sz="850">
                        <a:latin typeface="Calibri"/>
                        <a:cs typeface="Calibri"/>
                      </a:endParaRPr>
                    </a:p>
                  </a:txBody>
                  <a:tcPr marL="0" marR="0" marB="0" marT="2857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T w="28575">
                      <a:solidFill>
                        <a:srgbClr val="FAA748"/>
                      </a:solidFill>
                      <a:prstDash val="solid"/>
                    </a:lnT>
                  </a:tcPr>
                </a:tc>
              </a:tr>
              <a:tr h="194310">
                <a:tc gridSpan="3"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 spc="-40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On-site</a:t>
                      </a:r>
                      <a:r>
                        <a:rPr dirty="0" sz="900" spc="-30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45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Branding</a:t>
                      </a:r>
                      <a:r>
                        <a:rPr dirty="0" sz="900" spc="-30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40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Opportunities</a:t>
                      </a:r>
                      <a:r>
                        <a:rPr dirty="0" sz="900" spc="-25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40" i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Pricing</a:t>
                      </a:r>
                      <a:r>
                        <a:rPr dirty="0" sz="900" spc="-30" i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40" i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DOES</a:t>
                      </a:r>
                      <a:r>
                        <a:rPr dirty="0" sz="900" spc="-30" i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40" i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NOT</a:t>
                      </a:r>
                      <a:r>
                        <a:rPr dirty="0" sz="900" spc="-30" i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40" i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include</a:t>
                      </a:r>
                      <a:r>
                        <a:rPr dirty="0" sz="900" spc="-30" i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40" i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production</a:t>
                      </a:r>
                      <a:r>
                        <a:rPr dirty="0" sz="900" spc="-30" i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0" i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costs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T w="28575">
                      <a:solidFill>
                        <a:srgbClr val="FAA748"/>
                      </a:solidFill>
                      <a:prstDash val="solid"/>
                    </a:lnT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Ed</a:t>
                      </a:r>
                      <a:r>
                        <a:rPr dirty="0" sz="9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shed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$1,000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T w="28575">
                      <a:solidFill>
                        <a:srgbClr val="FAA748"/>
                      </a:solidFill>
                      <a:prstDash val="solid"/>
                    </a:lnT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marL="50165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Registration</a:t>
                      </a:r>
                      <a:r>
                        <a:rPr dirty="0" sz="9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computer/Ipad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splash</a:t>
                      </a:r>
                      <a:r>
                        <a:rPr dirty="0" sz="900" spc="-1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screens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$3,000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T w="28575">
                      <a:solidFill>
                        <a:srgbClr val="FAA748"/>
                      </a:solidFill>
                      <a:prstDash val="solid"/>
                    </a:lnT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u="sng" sz="900" b="1" i="1">
                          <a:solidFill>
                            <a:srgbClr val="231F20"/>
                          </a:solidFill>
                          <a:uFill>
                            <a:solidFill>
                              <a:srgbClr val="231F20"/>
                            </a:solidFill>
                          </a:uFill>
                          <a:latin typeface="Calibri"/>
                          <a:cs typeface="Calibri"/>
                        </a:rPr>
                        <a:t>Premier</a:t>
                      </a:r>
                      <a:r>
                        <a:rPr dirty="0" u="sng" sz="900" spc="-45" b="1" i="1">
                          <a:solidFill>
                            <a:srgbClr val="231F20"/>
                          </a:solidFill>
                          <a:uFill>
                            <a:solidFill>
                              <a:srgbClr val="231F2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sng" sz="900" spc="-10" b="1" i="1">
                          <a:solidFill>
                            <a:srgbClr val="231F20"/>
                          </a:solidFill>
                          <a:uFill>
                            <a:solidFill>
                              <a:srgbClr val="231F20"/>
                            </a:solidFill>
                          </a:uFill>
                          <a:latin typeface="Calibri"/>
                          <a:cs typeface="Calibri"/>
                        </a:rPr>
                        <a:t>Center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T w="28575">
                      <a:solidFill>
                        <a:srgbClr val="FAA748"/>
                      </a:solidFill>
                      <a:prstDash val="solid"/>
                    </a:lnT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Outside</a:t>
                      </a:r>
                      <a:r>
                        <a:rPr dirty="0" sz="900" spc="-3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banners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$500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T w="28575">
                      <a:solidFill>
                        <a:srgbClr val="FAA748"/>
                      </a:solidFill>
                      <a:prstDash val="solid"/>
                    </a:lnT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Great</a:t>
                      </a:r>
                      <a:r>
                        <a:rPr dirty="0" sz="900" spc="-1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wall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12’</a:t>
                      </a:r>
                      <a:r>
                        <a:rPr dirty="0" sz="900" spc="-1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3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9’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$1,000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T w="28575">
                      <a:solidFill>
                        <a:srgbClr val="FAA748"/>
                      </a:solidFill>
                      <a:prstDash val="solid"/>
                    </a:lnT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Steps</a:t>
                      </a:r>
                      <a:r>
                        <a:rPr dirty="0" sz="900" spc="-2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900" spc="-2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second</a:t>
                      </a:r>
                      <a:r>
                        <a:rPr dirty="0" sz="900" spc="-2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level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$500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T w="28575">
                      <a:solidFill>
                        <a:srgbClr val="FAA748"/>
                      </a:solidFill>
                      <a:prstDash val="solid"/>
                    </a:lnT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Exterior</a:t>
                      </a:r>
                      <a:r>
                        <a:rPr dirty="0" sz="900" spc="-1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windows</a:t>
                      </a:r>
                      <a:r>
                        <a:rPr dirty="0" sz="9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(16</a:t>
                      </a:r>
                      <a:r>
                        <a:rPr dirty="0" sz="900" spc="-1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available)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$300 </a:t>
                      </a:r>
                      <a:r>
                        <a:rPr dirty="0" sz="9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each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T w="28575">
                      <a:solidFill>
                        <a:srgbClr val="FAA748"/>
                      </a:solidFill>
                      <a:prstDash val="solid"/>
                    </a:lnT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u="sng" sz="900" spc="-10" b="1" i="1">
                          <a:solidFill>
                            <a:srgbClr val="231F20"/>
                          </a:solidFill>
                          <a:uFill>
                            <a:solidFill>
                              <a:srgbClr val="231F20"/>
                            </a:solidFill>
                          </a:uFill>
                          <a:latin typeface="Calibri"/>
                          <a:cs typeface="Calibri"/>
                        </a:rPr>
                        <a:t>Convention</a:t>
                      </a:r>
                      <a:r>
                        <a:rPr dirty="0" u="sng" sz="900" spc="30" b="1" i="1">
                          <a:solidFill>
                            <a:srgbClr val="231F20"/>
                          </a:solidFill>
                          <a:uFill>
                            <a:solidFill>
                              <a:srgbClr val="231F20"/>
                            </a:solidFill>
                          </a:u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u="sng" sz="900" spc="-10" b="1" i="1">
                          <a:solidFill>
                            <a:srgbClr val="231F20"/>
                          </a:solidFill>
                          <a:uFill>
                            <a:solidFill>
                              <a:srgbClr val="231F20"/>
                            </a:solidFill>
                          </a:uFill>
                          <a:latin typeface="Calibri"/>
                          <a:cs typeface="Calibri"/>
                        </a:rPr>
                        <a:t>Center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T w="28575">
                      <a:solidFill>
                        <a:srgbClr val="FAA748"/>
                      </a:solidFill>
                      <a:prstDash val="solid"/>
                    </a:lnT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Ballroom</a:t>
                      </a:r>
                      <a:r>
                        <a:rPr dirty="0" sz="900" spc="-2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one</a:t>
                      </a:r>
                      <a:r>
                        <a:rPr dirty="0" sz="9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doors</a:t>
                      </a:r>
                      <a:r>
                        <a:rPr dirty="0" sz="900" spc="-2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(2</a:t>
                      </a:r>
                      <a:r>
                        <a:rPr dirty="0" sz="9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available)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$350 </a:t>
                      </a:r>
                      <a:r>
                        <a:rPr dirty="0" sz="9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each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T w="28575">
                      <a:solidFill>
                        <a:srgbClr val="FAA748"/>
                      </a:solidFill>
                      <a:prstDash val="solid"/>
                    </a:lnT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Exhibit</a:t>
                      </a:r>
                      <a:r>
                        <a:rPr dirty="0" sz="900" spc="-2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hall</a:t>
                      </a:r>
                      <a:r>
                        <a:rPr dirty="0" sz="900" spc="-2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one</a:t>
                      </a:r>
                      <a:r>
                        <a:rPr dirty="0" sz="900" spc="-2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doors</a:t>
                      </a:r>
                      <a:r>
                        <a:rPr dirty="0" sz="900" spc="-2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(6</a:t>
                      </a:r>
                      <a:r>
                        <a:rPr dirty="0" sz="900" spc="-2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doors</a:t>
                      </a:r>
                      <a:r>
                        <a:rPr dirty="0" sz="900" spc="-2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available)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$350 </a:t>
                      </a:r>
                      <a:r>
                        <a:rPr dirty="0" sz="9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each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T w="28575">
                      <a:solidFill>
                        <a:srgbClr val="FAA748"/>
                      </a:solidFill>
                      <a:prstDash val="solid"/>
                    </a:lnT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Exhibit</a:t>
                      </a:r>
                      <a:r>
                        <a:rPr dirty="0" sz="900" spc="-2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hall</a:t>
                      </a:r>
                      <a:r>
                        <a:rPr dirty="0" sz="900" spc="-2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two</a:t>
                      </a:r>
                      <a:r>
                        <a:rPr dirty="0" sz="900" spc="-2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doors</a:t>
                      </a:r>
                      <a:r>
                        <a:rPr dirty="0" sz="900" spc="-2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(2</a:t>
                      </a:r>
                      <a:r>
                        <a:rPr dirty="0" sz="900" spc="-2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doors</a:t>
                      </a:r>
                      <a:r>
                        <a:rPr dirty="0" sz="900" spc="-2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available)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$350 </a:t>
                      </a:r>
                      <a:r>
                        <a:rPr dirty="0" sz="9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each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T w="28575">
                      <a:solidFill>
                        <a:srgbClr val="FAA748"/>
                      </a:solidFill>
                      <a:prstDash val="solid"/>
                    </a:lnT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Entrance</a:t>
                      </a:r>
                      <a:r>
                        <a:rPr dirty="0" sz="900" spc="-3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pillar</a:t>
                      </a:r>
                      <a:r>
                        <a:rPr dirty="0" sz="900" spc="-2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wraps</a:t>
                      </a:r>
                      <a:r>
                        <a:rPr dirty="0" sz="900" spc="-3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(2</a:t>
                      </a:r>
                      <a:r>
                        <a:rPr dirty="0" sz="900" spc="-2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available)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$350 </a:t>
                      </a:r>
                      <a:r>
                        <a:rPr dirty="0" sz="9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each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T w="28575">
                      <a:solidFill>
                        <a:srgbClr val="FAA748"/>
                      </a:solidFill>
                      <a:prstDash val="solid"/>
                    </a:lnT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Restroom</a:t>
                      </a:r>
                      <a:r>
                        <a:rPr dirty="0" sz="900" spc="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audio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$700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T w="28575">
                      <a:solidFill>
                        <a:srgbClr val="FAA748"/>
                      </a:solidFill>
                      <a:prstDash val="solid"/>
                    </a:lnT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Restroom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mirror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bottom border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$400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T w="28575">
                      <a:solidFill>
                        <a:srgbClr val="FAA748"/>
                      </a:solidFill>
                      <a:prstDash val="solid"/>
                    </a:lnT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Hallway</a:t>
                      </a:r>
                      <a:r>
                        <a:rPr dirty="0" sz="900" spc="-2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pillar</a:t>
                      </a:r>
                      <a:r>
                        <a:rPr dirty="0" sz="900" spc="-3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wraps</a:t>
                      </a:r>
                      <a:r>
                        <a:rPr dirty="0" sz="900" spc="-2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(10</a:t>
                      </a:r>
                      <a:r>
                        <a:rPr dirty="0" sz="900" spc="-2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available)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$300 </a:t>
                      </a:r>
                      <a:r>
                        <a:rPr dirty="0" sz="9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each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T w="28575">
                      <a:solidFill>
                        <a:srgbClr val="FAA748"/>
                      </a:solidFill>
                      <a:prstDash val="solid"/>
                    </a:lnT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Hanging</a:t>
                      </a:r>
                      <a:r>
                        <a:rPr dirty="0" sz="900" spc="-3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banners</a:t>
                      </a:r>
                      <a:r>
                        <a:rPr dirty="0" sz="900" spc="-3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above</a:t>
                      </a:r>
                      <a:r>
                        <a:rPr dirty="0" sz="900" spc="-3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your</a:t>
                      </a:r>
                      <a:r>
                        <a:rPr dirty="0" sz="900" spc="-3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booth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$500 </a:t>
                      </a:r>
                      <a:r>
                        <a:rPr dirty="0" sz="9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each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T w="28575">
                      <a:solidFill>
                        <a:srgbClr val="FAA748"/>
                      </a:solidFill>
                      <a:prstDash val="solid"/>
                    </a:lnT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Hanging</a:t>
                      </a:r>
                      <a:r>
                        <a:rPr dirty="0" sz="9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banners</a:t>
                      </a:r>
                      <a:r>
                        <a:rPr dirty="0" sz="9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in</a:t>
                      </a:r>
                      <a:r>
                        <a:rPr dirty="0" sz="9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center</a:t>
                      </a:r>
                      <a:r>
                        <a:rPr dirty="0" sz="900" spc="-1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hallway</a:t>
                      </a:r>
                      <a:r>
                        <a:rPr dirty="0" sz="900" spc="-1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(8</a:t>
                      </a:r>
                      <a:r>
                        <a:rPr dirty="0" sz="900" spc="-1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available)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$300 </a:t>
                      </a:r>
                      <a:r>
                        <a:rPr dirty="0" sz="9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each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T w="28575">
                      <a:solidFill>
                        <a:srgbClr val="FAA748"/>
                      </a:solidFill>
                      <a:prstDash val="solid"/>
                    </a:lnT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u="sng" sz="900" spc="-10" b="1" i="1">
                          <a:solidFill>
                            <a:srgbClr val="231F20"/>
                          </a:solidFill>
                          <a:uFill>
                            <a:solidFill>
                              <a:srgbClr val="231F20"/>
                            </a:solidFill>
                          </a:uFill>
                          <a:latin typeface="Calibri"/>
                          <a:cs typeface="Calibri"/>
                        </a:rPr>
                        <a:t>Arena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T w="28575">
                      <a:solidFill>
                        <a:srgbClr val="FAA748"/>
                      </a:solidFill>
                      <a:prstDash val="solid"/>
                    </a:lnT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Entrance</a:t>
                      </a:r>
                      <a:r>
                        <a:rPr dirty="0" sz="900" spc="-4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pillars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$350 </a:t>
                      </a:r>
                      <a:r>
                        <a:rPr dirty="0" sz="9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each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T w="28575">
                      <a:solidFill>
                        <a:srgbClr val="FAA748"/>
                      </a:solidFill>
                      <a:prstDash val="solid"/>
                    </a:lnT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Between</a:t>
                      </a:r>
                      <a:r>
                        <a:rPr dirty="0" sz="9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door</a:t>
                      </a:r>
                      <a:r>
                        <a:rPr dirty="0" sz="9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posters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$300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T w="28575">
                      <a:solidFill>
                        <a:srgbClr val="FAA748"/>
                      </a:solidFill>
                      <a:prstDash val="solid"/>
                    </a:lnT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Foyer</a:t>
                      </a:r>
                      <a:r>
                        <a:rPr dirty="0" sz="900" spc="-2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ticket</a:t>
                      </a:r>
                      <a:r>
                        <a:rPr dirty="0" sz="9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windows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$700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T w="28575">
                      <a:solidFill>
                        <a:srgbClr val="FAA748"/>
                      </a:solidFill>
                      <a:prstDash val="solid"/>
                    </a:lnT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Hospitality</a:t>
                      </a:r>
                      <a:r>
                        <a:rPr dirty="0" sz="900" spc="-1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area</a:t>
                      </a:r>
                      <a:r>
                        <a:rPr dirty="0" sz="900" spc="18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wall</a:t>
                      </a:r>
                      <a:r>
                        <a:rPr dirty="0" sz="900" spc="-1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wrap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23’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900" spc="-1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14’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$650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T w="28575">
                      <a:solidFill>
                        <a:srgbClr val="FAA748"/>
                      </a:solidFill>
                      <a:prstDash val="solid"/>
                    </a:lnT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Second</a:t>
                      </a:r>
                      <a:r>
                        <a:rPr dirty="0" sz="900" spc="-2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level</a:t>
                      </a:r>
                      <a:r>
                        <a:rPr dirty="0" sz="900" spc="-1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glass</a:t>
                      </a:r>
                      <a:r>
                        <a:rPr dirty="0" sz="900" spc="-1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panels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$150 </a:t>
                      </a:r>
                      <a:r>
                        <a:rPr dirty="0" sz="9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each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T w="28575">
                      <a:solidFill>
                        <a:srgbClr val="FAA748"/>
                      </a:solidFill>
                      <a:prstDash val="solid"/>
                    </a:lnT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Railing 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banners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$100 </a:t>
                      </a:r>
                      <a:r>
                        <a:rPr dirty="0" sz="9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each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T w="28575">
                      <a:solidFill>
                        <a:srgbClr val="FAA748"/>
                      </a:solidFill>
                      <a:prstDash val="solid"/>
                    </a:lnT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Restroom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mirror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bottom border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$400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T w="28575">
                      <a:solidFill>
                        <a:srgbClr val="FAA748"/>
                      </a:solidFill>
                      <a:prstDash val="solid"/>
                    </a:lnT>
                  </a:tcPr>
                </a:tc>
              </a:tr>
              <a:tr h="194310">
                <a:tc gridSpan="3"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 spc="-40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On-site</a:t>
                      </a:r>
                      <a:r>
                        <a:rPr dirty="0" sz="900" spc="-35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45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Branding</a:t>
                      </a:r>
                      <a:r>
                        <a:rPr dirty="0" sz="900" spc="-30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40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Opportunities</a:t>
                      </a:r>
                      <a:r>
                        <a:rPr dirty="0" sz="900" spc="-30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at </a:t>
                      </a:r>
                      <a:r>
                        <a:rPr dirty="0" sz="900" spc="-45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Sheraton</a:t>
                      </a:r>
                      <a:r>
                        <a:rPr dirty="0" sz="900" spc="-30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40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Sioux</a:t>
                      </a:r>
                      <a:r>
                        <a:rPr dirty="0" sz="900" spc="-30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45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Falls</a:t>
                      </a:r>
                      <a:r>
                        <a:rPr dirty="0" sz="900" spc="-30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&amp;</a:t>
                      </a:r>
                      <a:r>
                        <a:rPr dirty="0" sz="900" spc="-30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45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Convention</a:t>
                      </a:r>
                      <a:r>
                        <a:rPr dirty="0" sz="900" spc="-30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Center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T w="28575">
                      <a:solidFill>
                        <a:srgbClr val="FAA748"/>
                      </a:solidFill>
                      <a:prstDash val="solid"/>
                    </a:lnT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Hotel</a:t>
                      </a:r>
                      <a:r>
                        <a:rPr dirty="0" sz="9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column</a:t>
                      </a:r>
                      <a:r>
                        <a:rPr dirty="0" sz="900" spc="-2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wraps</a:t>
                      </a:r>
                      <a:r>
                        <a:rPr dirty="0" sz="900" spc="-2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(11</a:t>
                      </a:r>
                      <a:r>
                        <a:rPr dirty="0" sz="9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available)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$450 </a:t>
                      </a:r>
                      <a:r>
                        <a:rPr dirty="0" sz="9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each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T w="28575">
                      <a:solidFill>
                        <a:srgbClr val="FAA748"/>
                      </a:solidFill>
                      <a:prstDash val="solid"/>
                    </a:lnT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Walkway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windows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to</a:t>
                      </a:r>
                      <a:r>
                        <a:rPr dirty="0" sz="900" spc="-1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from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Arena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70”</a:t>
                      </a:r>
                      <a:r>
                        <a:rPr dirty="0" sz="900" spc="-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34”</a:t>
                      </a:r>
                      <a:r>
                        <a:rPr dirty="0" sz="900" spc="19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(15</a:t>
                      </a:r>
                      <a:r>
                        <a:rPr dirty="0" sz="900" spc="-1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available)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$450 </a:t>
                      </a:r>
                      <a:r>
                        <a:rPr dirty="0" sz="9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each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T w="28575">
                      <a:solidFill>
                        <a:srgbClr val="FAA748"/>
                      </a:solidFill>
                      <a:prstDash val="solid"/>
                    </a:lnT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Banners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hanging</a:t>
                      </a:r>
                      <a:r>
                        <a:rPr dirty="0" sz="900" spc="-1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off</a:t>
                      </a:r>
                      <a:r>
                        <a:rPr dirty="0" sz="900" spc="-1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2nd</a:t>
                      </a:r>
                      <a:r>
                        <a:rPr dirty="0" sz="900" spc="-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floor</a:t>
                      </a:r>
                      <a:r>
                        <a:rPr dirty="0" sz="900" spc="-1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3’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x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2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5’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$450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T w="28575">
                      <a:solidFill>
                        <a:srgbClr val="FAA748"/>
                      </a:solidFill>
                      <a:prstDash val="solid"/>
                    </a:lnT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marL="71755">
                        <a:lnSpc>
                          <a:spcPct val="100000"/>
                        </a:lnSpc>
                        <a:spcBef>
                          <a:spcPts val="130"/>
                        </a:spcBef>
                      </a:pPr>
                      <a:r>
                        <a:rPr dirty="0" sz="900">
                          <a:solidFill>
                            <a:srgbClr val="211E1F"/>
                          </a:solidFill>
                          <a:latin typeface="Calibri"/>
                          <a:cs typeface="Calibri"/>
                        </a:rPr>
                        <a:t>Hotel</a:t>
                      </a:r>
                      <a:r>
                        <a:rPr dirty="0" sz="900" spc="-20">
                          <a:solidFill>
                            <a:srgbClr val="211E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11E1F"/>
                          </a:solidFill>
                          <a:latin typeface="Calibri"/>
                          <a:cs typeface="Calibri"/>
                        </a:rPr>
                        <a:t>Key</a:t>
                      </a:r>
                      <a:r>
                        <a:rPr dirty="0" sz="900" spc="-15">
                          <a:solidFill>
                            <a:srgbClr val="211E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11E1F"/>
                          </a:solidFill>
                          <a:latin typeface="Calibri"/>
                          <a:cs typeface="Calibri"/>
                        </a:rPr>
                        <a:t>card</a:t>
                      </a:r>
                      <a:r>
                        <a:rPr dirty="0" sz="900" spc="-15">
                          <a:solidFill>
                            <a:srgbClr val="211E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11E1F"/>
                          </a:solidFill>
                          <a:latin typeface="Calibri"/>
                          <a:cs typeface="Calibri"/>
                        </a:rPr>
                        <a:t>s(provided</a:t>
                      </a:r>
                      <a:r>
                        <a:rPr dirty="0" sz="900" spc="-20">
                          <a:solidFill>
                            <a:srgbClr val="211E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11E1F"/>
                          </a:solidFill>
                          <a:latin typeface="Calibri"/>
                          <a:cs typeface="Calibri"/>
                        </a:rPr>
                        <a:t>by</a:t>
                      </a:r>
                      <a:r>
                        <a:rPr dirty="0" sz="900" spc="-15">
                          <a:solidFill>
                            <a:srgbClr val="211E1F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solidFill>
                            <a:srgbClr val="211E1F"/>
                          </a:solidFill>
                          <a:latin typeface="Calibri"/>
                          <a:cs typeface="Calibri"/>
                        </a:rPr>
                        <a:t>sponsor)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1651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$600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T w="28575">
                      <a:solidFill>
                        <a:srgbClr val="FAA748"/>
                      </a:solidFill>
                      <a:prstDash val="solid"/>
                    </a:lnT>
                  </a:tcPr>
                </a:tc>
              </a:tr>
              <a:tr h="194310">
                <a:tc gridSpan="3">
                  <a:txBody>
                    <a:bodyPr/>
                    <a:lstStyle/>
                    <a:p>
                      <a:pPr marL="32384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Additional </a:t>
                      </a:r>
                      <a:r>
                        <a:rPr dirty="0" sz="900" spc="-10" b="1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Opportunities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T w="28575">
                      <a:solidFill>
                        <a:srgbClr val="FAA748"/>
                      </a:solidFill>
                      <a:prstDash val="solid"/>
                    </a:lnT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T w="28575">
                      <a:solidFill>
                        <a:srgbClr val="FAA748"/>
                      </a:solidFill>
                      <a:prstDash val="solid"/>
                    </a:lnT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T w="28575">
                      <a:solidFill>
                        <a:srgbClr val="FAA748"/>
                      </a:solidFill>
                      <a:prstDash val="solid"/>
                    </a:lnT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Coffee</a:t>
                      </a:r>
                      <a:r>
                        <a:rPr dirty="0" sz="900" spc="-1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station</a:t>
                      </a:r>
                      <a:r>
                        <a:rPr dirty="0" sz="900" spc="-1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sponsor</a:t>
                      </a:r>
                      <a:r>
                        <a:rPr dirty="0" sz="900" spc="-1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(4</a:t>
                      </a:r>
                      <a:r>
                        <a:rPr dirty="0" sz="900" spc="-1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available)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$600 </a:t>
                      </a:r>
                      <a:r>
                        <a:rPr dirty="0" sz="9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each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T w="28575">
                      <a:solidFill>
                        <a:srgbClr val="FAA748"/>
                      </a:solidFill>
                      <a:prstDash val="solid"/>
                    </a:lnT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Wine</a:t>
                      </a:r>
                      <a:r>
                        <a:rPr dirty="0" sz="900" spc="-1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and</a:t>
                      </a:r>
                      <a:r>
                        <a:rPr dirty="0" sz="900" spc="-1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cheese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social</a:t>
                      </a:r>
                      <a:r>
                        <a:rPr dirty="0" sz="900" spc="-1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sponsor</a:t>
                      </a:r>
                      <a:r>
                        <a:rPr dirty="0" sz="900" spc="-1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(6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available)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$1,500 </a:t>
                      </a:r>
                      <a:r>
                        <a:rPr dirty="0" sz="9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each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T w="28575">
                      <a:solidFill>
                        <a:srgbClr val="FAA748"/>
                      </a:solidFill>
                      <a:prstDash val="solid"/>
                    </a:lnT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Welcome</a:t>
                      </a:r>
                      <a:r>
                        <a:rPr dirty="0" sz="900" spc="-1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Reception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appetizer</a:t>
                      </a:r>
                      <a:r>
                        <a:rPr dirty="0" sz="900" spc="-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sponsor</a:t>
                      </a:r>
                      <a:r>
                        <a:rPr dirty="0" sz="900" spc="-1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(6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available)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$1,500 </a:t>
                      </a:r>
                      <a:r>
                        <a:rPr dirty="0" sz="9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each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T w="28575">
                      <a:solidFill>
                        <a:srgbClr val="FAA748"/>
                      </a:solidFill>
                      <a:prstDash val="solid"/>
                    </a:lnT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Pancake</a:t>
                      </a:r>
                      <a:r>
                        <a:rPr dirty="0" sz="900" spc="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breakfast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$2,000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T w="28575">
                      <a:solidFill>
                        <a:srgbClr val="FAA748"/>
                      </a:solidFill>
                      <a:prstDash val="solid"/>
                    </a:lnT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Mobile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app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banner</a:t>
                      </a:r>
                      <a:r>
                        <a:rPr dirty="0" sz="900" spc="-1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ads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(15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available)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$1,000 </a:t>
                      </a:r>
                      <a:r>
                        <a:rPr dirty="0" sz="9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each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T w="28575">
                      <a:solidFill>
                        <a:srgbClr val="FAA748"/>
                      </a:solidFill>
                      <a:prstDash val="solid"/>
                    </a:lnT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Push 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notification</a:t>
                      </a:r>
                      <a:r>
                        <a:rPr dirty="0" sz="900" spc="-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via</a:t>
                      </a:r>
                      <a:r>
                        <a:rPr dirty="0" sz="900" spc="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mobile app (5</a:t>
                      </a:r>
                      <a:r>
                        <a:rPr dirty="0" sz="900" spc="-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available)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$350 </a:t>
                      </a:r>
                      <a:r>
                        <a:rPr dirty="0" sz="9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each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T w="28575">
                      <a:solidFill>
                        <a:srgbClr val="FAA748"/>
                      </a:solidFill>
                      <a:prstDash val="solid"/>
                    </a:lnT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Wednesday</a:t>
                      </a:r>
                      <a:r>
                        <a:rPr dirty="0" sz="9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morning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Prayer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Breakfast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(3/29/23)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sponsor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 spc="-2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$500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T w="28575">
                      <a:solidFill>
                        <a:srgbClr val="FAA748"/>
                      </a:solidFill>
                      <a:prstDash val="solid"/>
                    </a:lnT>
                  </a:tcPr>
                </a:tc>
              </a:tr>
              <a:tr h="194310"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Badge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</a:t>
                      </a:r>
                      <a:r>
                        <a:rPr dirty="0" sz="90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scanning/lead</a:t>
                      </a:r>
                      <a:r>
                        <a:rPr dirty="0" sz="900" spc="-10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 capture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50800">
                        <a:lnSpc>
                          <a:spcPct val="100000"/>
                        </a:lnSpc>
                        <a:spcBef>
                          <a:spcPts val="175"/>
                        </a:spcBef>
                      </a:pPr>
                      <a:r>
                        <a:rPr dirty="0" sz="900" spc="-25">
                          <a:solidFill>
                            <a:srgbClr val="231F20"/>
                          </a:solidFill>
                          <a:latin typeface="Calibri"/>
                          <a:cs typeface="Calibri"/>
                        </a:rPr>
                        <a:t>TBD</a:t>
                      </a:r>
                      <a:endParaRPr sz="900">
                        <a:latin typeface="Calibri"/>
                        <a:cs typeface="Calibri"/>
                      </a:endParaRPr>
                    </a:p>
                  </a:txBody>
                  <a:tcPr marL="0" marR="0" marB="0" marT="22225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9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R w="12700">
                      <a:solidFill>
                        <a:srgbClr val="231F20"/>
                      </a:solidFill>
                      <a:prstDash val="solid"/>
                    </a:lnR>
                    <a:lnT w="12700">
                      <a:solidFill>
                        <a:srgbClr val="231F20"/>
                      </a:solidFill>
                      <a:prstDash val="solid"/>
                    </a:lnT>
                    <a:lnB w="12700">
                      <a:solidFill>
                        <a:srgbClr val="231F20"/>
                      </a:solidFill>
                      <a:prstDash val="solid"/>
                    </a:lnB>
                  </a:tcPr>
                </a:tc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12700">
                      <a:solidFill>
                        <a:srgbClr val="231F20"/>
                      </a:solidFill>
                      <a:prstDash val="solid"/>
                    </a:lnL>
                    <a:lnT w="28575">
                      <a:solidFill>
                        <a:srgbClr val="FAA748"/>
                      </a:solidFill>
                      <a:prstDash val="solid"/>
                    </a:lnT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2022-12-12T16:13:59Z</dcterms:created>
  <dcterms:modified xsi:type="dcterms:W3CDTF">2022-12-12T16:13:59Z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2022-09-14T00:00:00Z</vt:filetime>
  </property>
  <property fmtid="{D5CDD505-2E9C-101B-9397-08002B2CF9AE}" pid="3" name="Creator">
    <vt:lpwstr>Adobe InDesign 17.4 (Windows)</vt:lpwstr>
  </property>
  <property fmtid="{D5CDD505-2E9C-101B-9397-08002B2CF9AE}" pid="4" name="LastSaved">
    <vt:filetime>2022-12-12T00:00:00Z</vt:filetime>
  </property>
  <property fmtid="{D5CDD505-2E9C-101B-9397-08002B2CF9AE}" pid="5" name="Producer">
    <vt:lpwstr>Adobe PDF Library 16.0.7</vt:lpwstr>
  </property>
</Properties>
</file>